
<file path=[Content_Types].xml><?xml version="1.0" encoding="utf-8"?>
<Types xmlns="http://schemas.openxmlformats.org/package/2006/content-types">
  <Override PartName="/ppt/slides/slide6.xml" ContentType="application/vnd.openxmlformats-officedocument.presentationml.slide+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layout1.xml" ContentType="application/vnd.openxmlformats-officedocument.drawingml.diagram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notesSlides/notesSlide4.xml" ContentType="application/vnd.openxmlformats-officedocument.presentationml.notesSlide+xml"/>
  <Override PartName="/ppt/diagrams/data1.xml" ContentType="application/vnd.openxmlformats-officedocument.drawingml.diagramData+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theme/theme4.xml" ContentType="application/vnd.openxmlformats-officedocument.theme+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 id="2147483658" r:id="rId2"/>
  </p:sldMasterIdLst>
  <p:notesMasterIdLst>
    <p:notesMasterId r:id="rId27"/>
  </p:notesMasterIdLst>
  <p:handoutMasterIdLst>
    <p:handoutMasterId r:id="rId28"/>
  </p:handoutMasterIdLst>
  <p:sldIdLst>
    <p:sldId id="256" r:id="rId3"/>
    <p:sldId id="260" r:id="rId4"/>
    <p:sldId id="321" r:id="rId5"/>
    <p:sldId id="327" r:id="rId6"/>
    <p:sldId id="322" r:id="rId7"/>
    <p:sldId id="261" r:id="rId8"/>
    <p:sldId id="286" r:id="rId9"/>
    <p:sldId id="315" r:id="rId10"/>
    <p:sldId id="290" r:id="rId11"/>
    <p:sldId id="324" r:id="rId12"/>
    <p:sldId id="297" r:id="rId13"/>
    <p:sldId id="304" r:id="rId14"/>
    <p:sldId id="309" r:id="rId15"/>
    <p:sldId id="323" r:id="rId16"/>
    <p:sldId id="302" r:id="rId17"/>
    <p:sldId id="325" r:id="rId18"/>
    <p:sldId id="317" r:id="rId19"/>
    <p:sldId id="328" r:id="rId20"/>
    <p:sldId id="318" r:id="rId21"/>
    <p:sldId id="311" r:id="rId22"/>
    <p:sldId id="299" r:id="rId23"/>
    <p:sldId id="300" r:id="rId24"/>
    <p:sldId id="316" r:id="rId25"/>
    <p:sldId id="259"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00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21" autoAdjust="0"/>
    <p:restoredTop sz="75775" autoAdjust="0"/>
  </p:normalViewPr>
  <p:slideViewPr>
    <p:cSldViewPr>
      <p:cViewPr>
        <p:scale>
          <a:sx n="63" d="100"/>
          <a:sy n="63" d="100"/>
        </p:scale>
        <p:origin x="-108" y="-72"/>
      </p:cViewPr>
      <p:guideLst>
        <p:guide orient="horz" pos="2160"/>
        <p:guide pos="2880"/>
      </p:guideLst>
    </p:cSldViewPr>
  </p:slideViewPr>
  <p:notesTextViewPr>
    <p:cViewPr>
      <p:scale>
        <a:sx n="100" d="100"/>
        <a:sy n="100" d="100"/>
      </p:scale>
      <p:origin x="0" y="0"/>
    </p:cViewPr>
  </p:notesTextViewPr>
  <p:notesViewPr>
    <p:cSldViewPr>
      <p:cViewPr varScale="1">
        <p:scale>
          <a:sx n="66" d="100"/>
          <a:sy n="66" d="100"/>
        </p:scale>
        <p:origin x="-2772" y="-114"/>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DC74F88-4480-7E44-A853-969D04812063}" type="doc">
      <dgm:prSet loTypeId="urn:microsoft.com/office/officeart/2005/8/layout/cycle2" loCatId="" qsTypeId="urn:microsoft.com/office/officeart/2005/8/quickstyle/simple4" qsCatId="simple" csTypeId="urn:microsoft.com/office/officeart/2005/8/colors/accent1_2" csCatId="accent1" phldr="1"/>
      <dgm:spPr/>
      <dgm:t>
        <a:bodyPr/>
        <a:lstStyle/>
        <a:p>
          <a:endParaRPr lang="en-US"/>
        </a:p>
      </dgm:t>
    </dgm:pt>
    <dgm:pt modelId="{A6560477-7175-C04C-A4E3-E6CE00D3D7E7}">
      <dgm:prSet phldrT="[Text]" custT="1"/>
      <dgm:spPr/>
      <dgm:t>
        <a:bodyPr/>
        <a:lstStyle/>
        <a:p>
          <a:r>
            <a:rPr lang="en-US" sz="1600" b="1" dirty="0" smtClean="0"/>
            <a:t>Gather the Data</a:t>
          </a:r>
          <a:endParaRPr lang="en-US" sz="1600" b="1" dirty="0"/>
        </a:p>
      </dgm:t>
    </dgm:pt>
    <dgm:pt modelId="{647CBD72-2C8F-1C4B-870F-7949074BCD45}" type="parTrans" cxnId="{16465A0C-8387-624F-945F-7B9294223EF1}">
      <dgm:prSet/>
      <dgm:spPr/>
      <dgm:t>
        <a:bodyPr/>
        <a:lstStyle/>
        <a:p>
          <a:endParaRPr lang="en-US" sz="1200"/>
        </a:p>
      </dgm:t>
    </dgm:pt>
    <dgm:pt modelId="{5D971ABF-407D-A149-9A43-FE4F315318C3}" type="sibTrans" cxnId="{16465A0C-8387-624F-945F-7B9294223EF1}">
      <dgm:prSet custT="1"/>
      <dgm:spPr/>
      <dgm:t>
        <a:bodyPr/>
        <a:lstStyle/>
        <a:p>
          <a:endParaRPr lang="en-US" sz="1200"/>
        </a:p>
      </dgm:t>
    </dgm:pt>
    <dgm:pt modelId="{065204A9-30F7-8C45-AD76-24E4F5762AF4}">
      <dgm:prSet phldrT="[Text]" custT="1"/>
      <dgm:spPr/>
      <dgm:t>
        <a:bodyPr/>
        <a:lstStyle/>
        <a:p>
          <a:r>
            <a:rPr lang="en-US" sz="1600" b="1" dirty="0" smtClean="0"/>
            <a:t>Assess the Data</a:t>
          </a:r>
          <a:endParaRPr lang="en-US" sz="1600" b="1" dirty="0"/>
        </a:p>
      </dgm:t>
    </dgm:pt>
    <dgm:pt modelId="{F25F5981-FBF6-A64E-B830-C6B283A0AA79}" type="parTrans" cxnId="{E55D7EE5-401A-5848-876A-5966C4193BC8}">
      <dgm:prSet/>
      <dgm:spPr/>
      <dgm:t>
        <a:bodyPr/>
        <a:lstStyle/>
        <a:p>
          <a:endParaRPr lang="en-US" sz="1200"/>
        </a:p>
      </dgm:t>
    </dgm:pt>
    <dgm:pt modelId="{09928CC6-1EBE-574F-9FDD-B29158929EBD}" type="sibTrans" cxnId="{E55D7EE5-401A-5848-876A-5966C4193BC8}">
      <dgm:prSet custT="1"/>
      <dgm:spPr/>
      <dgm:t>
        <a:bodyPr/>
        <a:lstStyle/>
        <a:p>
          <a:endParaRPr lang="en-US" sz="1200"/>
        </a:p>
      </dgm:t>
    </dgm:pt>
    <dgm:pt modelId="{21D01A91-8EC8-1F45-890D-AEAD0037E620}">
      <dgm:prSet phldrT="[Text]" custT="1"/>
      <dgm:spPr/>
      <dgm:t>
        <a:bodyPr/>
        <a:lstStyle/>
        <a:p>
          <a:r>
            <a:rPr lang="en-US" sz="1600" b="1" dirty="0" smtClean="0"/>
            <a:t>Provide a Best Value Solution</a:t>
          </a:r>
          <a:endParaRPr lang="en-US" sz="1600" b="1" dirty="0"/>
        </a:p>
      </dgm:t>
    </dgm:pt>
    <dgm:pt modelId="{DA1AF395-78E8-B843-8513-7C5B0F2046F1}" type="parTrans" cxnId="{954BC643-0B0D-0042-8BB1-3546478ACB69}">
      <dgm:prSet/>
      <dgm:spPr/>
      <dgm:t>
        <a:bodyPr/>
        <a:lstStyle/>
        <a:p>
          <a:endParaRPr lang="en-US" sz="1200"/>
        </a:p>
      </dgm:t>
    </dgm:pt>
    <dgm:pt modelId="{F00C83C3-8726-5E4D-AEBF-F29F9590669A}" type="sibTrans" cxnId="{954BC643-0B0D-0042-8BB1-3546478ACB69}">
      <dgm:prSet custT="1"/>
      <dgm:spPr/>
      <dgm:t>
        <a:bodyPr/>
        <a:lstStyle/>
        <a:p>
          <a:endParaRPr lang="en-US" sz="1200"/>
        </a:p>
      </dgm:t>
    </dgm:pt>
    <dgm:pt modelId="{508B2FEC-92B6-C245-8D12-DD74C7D2906E}">
      <dgm:prSet phldrT="[Text]" custT="1"/>
      <dgm:spPr/>
      <dgm:t>
        <a:bodyPr/>
        <a:lstStyle/>
        <a:p>
          <a:r>
            <a:rPr lang="en-US" sz="1600" b="1" dirty="0" smtClean="0"/>
            <a:t>Implement Improvements</a:t>
          </a:r>
          <a:endParaRPr lang="en-US" sz="1600" b="1" dirty="0"/>
        </a:p>
      </dgm:t>
    </dgm:pt>
    <dgm:pt modelId="{89B3074B-F29C-4C45-BBC8-0357DA910F90}" type="parTrans" cxnId="{A29AA565-4E5A-EB49-B729-01AFE5E303CD}">
      <dgm:prSet/>
      <dgm:spPr/>
      <dgm:t>
        <a:bodyPr/>
        <a:lstStyle/>
        <a:p>
          <a:endParaRPr lang="en-US" sz="1200"/>
        </a:p>
      </dgm:t>
    </dgm:pt>
    <dgm:pt modelId="{0AEE027F-63EA-9248-9F4D-0024D74A640C}" type="sibTrans" cxnId="{A29AA565-4E5A-EB49-B729-01AFE5E303CD}">
      <dgm:prSet custT="1"/>
      <dgm:spPr/>
      <dgm:t>
        <a:bodyPr/>
        <a:lstStyle/>
        <a:p>
          <a:endParaRPr lang="en-US" sz="1200"/>
        </a:p>
      </dgm:t>
    </dgm:pt>
    <dgm:pt modelId="{C9BB4754-C54F-8840-ABDC-3BF149247EA1}">
      <dgm:prSet phldrT="[Text]" custT="1"/>
      <dgm:spPr/>
      <dgm:t>
        <a:bodyPr/>
        <a:lstStyle/>
        <a:p>
          <a:r>
            <a:rPr lang="en-US" sz="1600" b="1" dirty="0" smtClean="0"/>
            <a:t>Reward &amp; Recognize</a:t>
          </a:r>
          <a:endParaRPr lang="en-US" sz="1600" b="1" dirty="0"/>
        </a:p>
      </dgm:t>
    </dgm:pt>
    <dgm:pt modelId="{A964A57A-7D54-274C-A8DB-6BD633E7F7DB}" type="parTrans" cxnId="{61AA91FC-527C-5A43-B756-1E228C64A91B}">
      <dgm:prSet/>
      <dgm:spPr/>
      <dgm:t>
        <a:bodyPr/>
        <a:lstStyle/>
        <a:p>
          <a:endParaRPr lang="en-US" sz="1200"/>
        </a:p>
      </dgm:t>
    </dgm:pt>
    <dgm:pt modelId="{D70E25C4-6586-DF40-B882-97A960E640E1}" type="sibTrans" cxnId="{61AA91FC-527C-5A43-B756-1E228C64A91B}">
      <dgm:prSet custT="1"/>
      <dgm:spPr/>
      <dgm:t>
        <a:bodyPr/>
        <a:lstStyle/>
        <a:p>
          <a:endParaRPr lang="en-US" sz="1200"/>
        </a:p>
      </dgm:t>
    </dgm:pt>
    <dgm:pt modelId="{B9E44035-82EF-2844-89E6-6C383AECADA5}" type="pres">
      <dgm:prSet presAssocID="{0DC74F88-4480-7E44-A853-969D04812063}" presName="cycle" presStyleCnt="0">
        <dgm:presLayoutVars>
          <dgm:dir/>
          <dgm:resizeHandles val="exact"/>
        </dgm:presLayoutVars>
      </dgm:prSet>
      <dgm:spPr/>
      <dgm:t>
        <a:bodyPr/>
        <a:lstStyle/>
        <a:p>
          <a:endParaRPr lang="en-US"/>
        </a:p>
      </dgm:t>
    </dgm:pt>
    <dgm:pt modelId="{661D3084-C31E-184B-8D6F-EB5048112DCC}" type="pres">
      <dgm:prSet presAssocID="{A6560477-7175-C04C-A4E3-E6CE00D3D7E7}" presName="node" presStyleLbl="node1" presStyleIdx="0" presStyleCnt="5" custScaleX="128592" custScaleY="78454">
        <dgm:presLayoutVars>
          <dgm:bulletEnabled val="1"/>
        </dgm:presLayoutVars>
      </dgm:prSet>
      <dgm:spPr/>
      <dgm:t>
        <a:bodyPr/>
        <a:lstStyle/>
        <a:p>
          <a:endParaRPr lang="en-US"/>
        </a:p>
      </dgm:t>
    </dgm:pt>
    <dgm:pt modelId="{C9534BAC-87A4-B841-A9CA-D448E9376A6E}" type="pres">
      <dgm:prSet presAssocID="{5D971ABF-407D-A149-9A43-FE4F315318C3}" presName="sibTrans" presStyleLbl="sibTrans2D1" presStyleIdx="0" presStyleCnt="5"/>
      <dgm:spPr/>
      <dgm:t>
        <a:bodyPr/>
        <a:lstStyle/>
        <a:p>
          <a:endParaRPr lang="en-US"/>
        </a:p>
      </dgm:t>
    </dgm:pt>
    <dgm:pt modelId="{05E81E35-9D51-2147-995C-37BC5BC6153F}" type="pres">
      <dgm:prSet presAssocID="{5D971ABF-407D-A149-9A43-FE4F315318C3}" presName="connectorText" presStyleLbl="sibTrans2D1" presStyleIdx="0" presStyleCnt="5"/>
      <dgm:spPr/>
      <dgm:t>
        <a:bodyPr/>
        <a:lstStyle/>
        <a:p>
          <a:endParaRPr lang="en-US"/>
        </a:p>
      </dgm:t>
    </dgm:pt>
    <dgm:pt modelId="{0128B787-EE33-9D4D-B876-41426368CD31}" type="pres">
      <dgm:prSet presAssocID="{065204A9-30F7-8C45-AD76-24E4F5762AF4}" presName="node" presStyleLbl="node1" presStyleIdx="1" presStyleCnt="5" custScaleX="128592" custScaleY="69115" custRadScaleRad="100390" custRadScaleInc="6593">
        <dgm:presLayoutVars>
          <dgm:bulletEnabled val="1"/>
        </dgm:presLayoutVars>
      </dgm:prSet>
      <dgm:spPr/>
      <dgm:t>
        <a:bodyPr/>
        <a:lstStyle/>
        <a:p>
          <a:endParaRPr lang="en-US"/>
        </a:p>
      </dgm:t>
    </dgm:pt>
    <dgm:pt modelId="{C519DC95-3BF8-A049-90D3-004CED480729}" type="pres">
      <dgm:prSet presAssocID="{09928CC6-1EBE-574F-9FDD-B29158929EBD}" presName="sibTrans" presStyleLbl="sibTrans2D1" presStyleIdx="1" presStyleCnt="5"/>
      <dgm:spPr/>
      <dgm:t>
        <a:bodyPr/>
        <a:lstStyle/>
        <a:p>
          <a:endParaRPr lang="en-US"/>
        </a:p>
      </dgm:t>
    </dgm:pt>
    <dgm:pt modelId="{9369AAD0-48D8-2F47-A0EC-54640C1873E6}" type="pres">
      <dgm:prSet presAssocID="{09928CC6-1EBE-574F-9FDD-B29158929EBD}" presName="connectorText" presStyleLbl="sibTrans2D1" presStyleIdx="1" presStyleCnt="5"/>
      <dgm:spPr/>
      <dgm:t>
        <a:bodyPr/>
        <a:lstStyle/>
        <a:p>
          <a:endParaRPr lang="en-US"/>
        </a:p>
      </dgm:t>
    </dgm:pt>
    <dgm:pt modelId="{0F1F8201-C337-7B43-B5C6-E0E57CF3BB53}" type="pres">
      <dgm:prSet presAssocID="{21D01A91-8EC8-1F45-890D-AEAD0037E620}" presName="node" presStyleLbl="node1" presStyleIdx="2" presStyleCnt="5" custScaleX="146176" custScaleY="66537" custRadScaleRad="106988" custRadScaleInc="-26742">
        <dgm:presLayoutVars>
          <dgm:bulletEnabled val="1"/>
        </dgm:presLayoutVars>
      </dgm:prSet>
      <dgm:spPr/>
      <dgm:t>
        <a:bodyPr/>
        <a:lstStyle/>
        <a:p>
          <a:endParaRPr lang="en-US"/>
        </a:p>
      </dgm:t>
    </dgm:pt>
    <dgm:pt modelId="{F4102B43-B680-B94A-9B2F-7C3033B73B8E}" type="pres">
      <dgm:prSet presAssocID="{F00C83C3-8726-5E4D-AEBF-F29F9590669A}" presName="sibTrans" presStyleLbl="sibTrans2D1" presStyleIdx="2" presStyleCnt="5"/>
      <dgm:spPr/>
      <dgm:t>
        <a:bodyPr/>
        <a:lstStyle/>
        <a:p>
          <a:endParaRPr lang="en-US"/>
        </a:p>
      </dgm:t>
    </dgm:pt>
    <dgm:pt modelId="{B915EB29-D983-8B45-B7D2-38729A0BE05F}" type="pres">
      <dgm:prSet presAssocID="{F00C83C3-8726-5E4D-AEBF-F29F9590669A}" presName="connectorText" presStyleLbl="sibTrans2D1" presStyleIdx="2" presStyleCnt="5"/>
      <dgm:spPr/>
      <dgm:t>
        <a:bodyPr/>
        <a:lstStyle/>
        <a:p>
          <a:endParaRPr lang="en-US"/>
        </a:p>
      </dgm:t>
    </dgm:pt>
    <dgm:pt modelId="{37DB4480-E433-C947-ABB4-1C4F100E3F43}" type="pres">
      <dgm:prSet presAssocID="{508B2FEC-92B6-C245-8D12-DD74C7D2906E}" presName="node" presStyleLbl="node1" presStyleIdx="3" presStyleCnt="5" custScaleX="150901" custScaleY="67720" custRadScaleRad="115232" custRadScaleInc="25061">
        <dgm:presLayoutVars>
          <dgm:bulletEnabled val="1"/>
        </dgm:presLayoutVars>
      </dgm:prSet>
      <dgm:spPr/>
      <dgm:t>
        <a:bodyPr/>
        <a:lstStyle/>
        <a:p>
          <a:endParaRPr lang="en-US"/>
        </a:p>
      </dgm:t>
    </dgm:pt>
    <dgm:pt modelId="{2493C629-72CD-D84C-A021-6E44FC1104A3}" type="pres">
      <dgm:prSet presAssocID="{0AEE027F-63EA-9248-9F4D-0024D74A640C}" presName="sibTrans" presStyleLbl="sibTrans2D1" presStyleIdx="3" presStyleCnt="5"/>
      <dgm:spPr/>
      <dgm:t>
        <a:bodyPr/>
        <a:lstStyle/>
        <a:p>
          <a:endParaRPr lang="en-US"/>
        </a:p>
      </dgm:t>
    </dgm:pt>
    <dgm:pt modelId="{4F0984E6-9764-FB46-85F1-5E769356B8B4}" type="pres">
      <dgm:prSet presAssocID="{0AEE027F-63EA-9248-9F4D-0024D74A640C}" presName="connectorText" presStyleLbl="sibTrans2D1" presStyleIdx="3" presStyleCnt="5"/>
      <dgm:spPr/>
      <dgm:t>
        <a:bodyPr/>
        <a:lstStyle/>
        <a:p>
          <a:endParaRPr lang="en-US"/>
        </a:p>
      </dgm:t>
    </dgm:pt>
    <dgm:pt modelId="{B5737C26-B240-E743-A828-5DB83F42FC81}" type="pres">
      <dgm:prSet presAssocID="{C9BB4754-C54F-8840-ABDC-3BF149247EA1}" presName="node" presStyleLbl="node1" presStyleIdx="4" presStyleCnt="5" custScaleX="124954" custScaleY="78864">
        <dgm:presLayoutVars>
          <dgm:bulletEnabled val="1"/>
        </dgm:presLayoutVars>
      </dgm:prSet>
      <dgm:spPr/>
      <dgm:t>
        <a:bodyPr/>
        <a:lstStyle/>
        <a:p>
          <a:endParaRPr lang="en-US"/>
        </a:p>
      </dgm:t>
    </dgm:pt>
    <dgm:pt modelId="{9BF17920-C451-E641-B09B-4550B9C29C6A}" type="pres">
      <dgm:prSet presAssocID="{D70E25C4-6586-DF40-B882-97A960E640E1}" presName="sibTrans" presStyleLbl="sibTrans2D1" presStyleIdx="4" presStyleCnt="5"/>
      <dgm:spPr/>
      <dgm:t>
        <a:bodyPr/>
        <a:lstStyle/>
        <a:p>
          <a:endParaRPr lang="en-US"/>
        </a:p>
      </dgm:t>
    </dgm:pt>
    <dgm:pt modelId="{DB153401-5ABF-2643-ADF2-FACC6BC0A9A9}" type="pres">
      <dgm:prSet presAssocID="{D70E25C4-6586-DF40-B882-97A960E640E1}" presName="connectorText" presStyleLbl="sibTrans2D1" presStyleIdx="4" presStyleCnt="5"/>
      <dgm:spPr/>
      <dgm:t>
        <a:bodyPr/>
        <a:lstStyle/>
        <a:p>
          <a:endParaRPr lang="en-US"/>
        </a:p>
      </dgm:t>
    </dgm:pt>
  </dgm:ptLst>
  <dgm:cxnLst>
    <dgm:cxn modelId="{954BC643-0B0D-0042-8BB1-3546478ACB69}" srcId="{0DC74F88-4480-7E44-A853-969D04812063}" destId="{21D01A91-8EC8-1F45-890D-AEAD0037E620}" srcOrd="2" destOrd="0" parTransId="{DA1AF395-78E8-B843-8513-7C5B0F2046F1}" sibTransId="{F00C83C3-8726-5E4D-AEBF-F29F9590669A}"/>
    <dgm:cxn modelId="{3DFE4AE7-493A-CC4F-AB96-D97539DF820A}" type="presOf" srcId="{065204A9-30F7-8C45-AD76-24E4F5762AF4}" destId="{0128B787-EE33-9D4D-B876-41426368CD31}" srcOrd="0" destOrd="0" presId="urn:microsoft.com/office/officeart/2005/8/layout/cycle2"/>
    <dgm:cxn modelId="{61AA91FC-527C-5A43-B756-1E228C64A91B}" srcId="{0DC74F88-4480-7E44-A853-969D04812063}" destId="{C9BB4754-C54F-8840-ABDC-3BF149247EA1}" srcOrd="4" destOrd="0" parTransId="{A964A57A-7D54-274C-A8DB-6BD633E7F7DB}" sibTransId="{D70E25C4-6586-DF40-B882-97A960E640E1}"/>
    <dgm:cxn modelId="{96D5019B-FB69-F846-B9E3-009159569F07}" type="presOf" srcId="{21D01A91-8EC8-1F45-890D-AEAD0037E620}" destId="{0F1F8201-C337-7B43-B5C6-E0E57CF3BB53}" srcOrd="0" destOrd="0" presId="urn:microsoft.com/office/officeart/2005/8/layout/cycle2"/>
    <dgm:cxn modelId="{A9AD81F0-2C8C-9F4C-8E05-FE1E93D4B3A3}" type="presOf" srcId="{508B2FEC-92B6-C245-8D12-DD74C7D2906E}" destId="{37DB4480-E433-C947-ABB4-1C4F100E3F43}" srcOrd="0" destOrd="0" presId="urn:microsoft.com/office/officeart/2005/8/layout/cycle2"/>
    <dgm:cxn modelId="{71DD28B4-CE84-F647-B1AA-95ACE7B73F88}" type="presOf" srcId="{F00C83C3-8726-5E4D-AEBF-F29F9590669A}" destId="{B915EB29-D983-8B45-B7D2-38729A0BE05F}" srcOrd="1" destOrd="0" presId="urn:microsoft.com/office/officeart/2005/8/layout/cycle2"/>
    <dgm:cxn modelId="{0DA2C2A1-38B7-5A45-8FE4-560565756085}" type="presOf" srcId="{09928CC6-1EBE-574F-9FDD-B29158929EBD}" destId="{9369AAD0-48D8-2F47-A0EC-54640C1873E6}" srcOrd="1" destOrd="0" presId="urn:microsoft.com/office/officeart/2005/8/layout/cycle2"/>
    <dgm:cxn modelId="{4E50BC2D-90CF-ED41-9037-FD9A4AF3A2E1}" type="presOf" srcId="{0AEE027F-63EA-9248-9F4D-0024D74A640C}" destId="{2493C629-72CD-D84C-A021-6E44FC1104A3}" srcOrd="0" destOrd="0" presId="urn:microsoft.com/office/officeart/2005/8/layout/cycle2"/>
    <dgm:cxn modelId="{E55D7EE5-401A-5848-876A-5966C4193BC8}" srcId="{0DC74F88-4480-7E44-A853-969D04812063}" destId="{065204A9-30F7-8C45-AD76-24E4F5762AF4}" srcOrd="1" destOrd="0" parTransId="{F25F5981-FBF6-A64E-B830-C6B283A0AA79}" sibTransId="{09928CC6-1EBE-574F-9FDD-B29158929EBD}"/>
    <dgm:cxn modelId="{3B5A4277-B0EE-CB48-BC8B-DF59A8FCEC68}" type="presOf" srcId="{C9BB4754-C54F-8840-ABDC-3BF149247EA1}" destId="{B5737C26-B240-E743-A828-5DB83F42FC81}" srcOrd="0" destOrd="0" presId="urn:microsoft.com/office/officeart/2005/8/layout/cycle2"/>
    <dgm:cxn modelId="{A29AA565-4E5A-EB49-B729-01AFE5E303CD}" srcId="{0DC74F88-4480-7E44-A853-969D04812063}" destId="{508B2FEC-92B6-C245-8D12-DD74C7D2906E}" srcOrd="3" destOrd="0" parTransId="{89B3074B-F29C-4C45-BBC8-0357DA910F90}" sibTransId="{0AEE027F-63EA-9248-9F4D-0024D74A640C}"/>
    <dgm:cxn modelId="{16465A0C-8387-624F-945F-7B9294223EF1}" srcId="{0DC74F88-4480-7E44-A853-969D04812063}" destId="{A6560477-7175-C04C-A4E3-E6CE00D3D7E7}" srcOrd="0" destOrd="0" parTransId="{647CBD72-2C8F-1C4B-870F-7949074BCD45}" sibTransId="{5D971ABF-407D-A149-9A43-FE4F315318C3}"/>
    <dgm:cxn modelId="{C15BF32A-870E-A54B-A19B-ABB172EB9CFD}" type="presOf" srcId="{D70E25C4-6586-DF40-B882-97A960E640E1}" destId="{DB153401-5ABF-2643-ADF2-FACC6BC0A9A9}" srcOrd="1" destOrd="0" presId="urn:microsoft.com/office/officeart/2005/8/layout/cycle2"/>
    <dgm:cxn modelId="{11B4698A-5EB0-484B-8ECE-7681AB5B04C2}" type="presOf" srcId="{09928CC6-1EBE-574F-9FDD-B29158929EBD}" destId="{C519DC95-3BF8-A049-90D3-004CED480729}" srcOrd="0" destOrd="0" presId="urn:microsoft.com/office/officeart/2005/8/layout/cycle2"/>
    <dgm:cxn modelId="{3120DB2F-E091-D145-887B-6AC1F8345793}" type="presOf" srcId="{A6560477-7175-C04C-A4E3-E6CE00D3D7E7}" destId="{661D3084-C31E-184B-8D6F-EB5048112DCC}" srcOrd="0" destOrd="0" presId="urn:microsoft.com/office/officeart/2005/8/layout/cycle2"/>
    <dgm:cxn modelId="{48A4E8A9-C1F9-7C40-915F-CBC04C5A2548}" type="presOf" srcId="{F00C83C3-8726-5E4D-AEBF-F29F9590669A}" destId="{F4102B43-B680-B94A-9B2F-7C3033B73B8E}" srcOrd="0" destOrd="0" presId="urn:microsoft.com/office/officeart/2005/8/layout/cycle2"/>
    <dgm:cxn modelId="{884AAE75-0782-1447-8434-04FA6840E38E}" type="presOf" srcId="{5D971ABF-407D-A149-9A43-FE4F315318C3}" destId="{C9534BAC-87A4-B841-A9CA-D448E9376A6E}" srcOrd="0" destOrd="0" presId="urn:microsoft.com/office/officeart/2005/8/layout/cycle2"/>
    <dgm:cxn modelId="{9F5C4074-5BE4-AE4C-9077-530E1E5D3BE7}" type="presOf" srcId="{0DC74F88-4480-7E44-A853-969D04812063}" destId="{B9E44035-82EF-2844-89E6-6C383AECADA5}" srcOrd="0" destOrd="0" presId="urn:microsoft.com/office/officeart/2005/8/layout/cycle2"/>
    <dgm:cxn modelId="{30AD406B-D0D3-0C48-AD1C-C09008C77747}" type="presOf" srcId="{0AEE027F-63EA-9248-9F4D-0024D74A640C}" destId="{4F0984E6-9764-FB46-85F1-5E769356B8B4}" srcOrd="1" destOrd="0" presId="urn:microsoft.com/office/officeart/2005/8/layout/cycle2"/>
    <dgm:cxn modelId="{FE79A6FD-1467-A842-997D-4EFD541959F0}" type="presOf" srcId="{5D971ABF-407D-A149-9A43-FE4F315318C3}" destId="{05E81E35-9D51-2147-995C-37BC5BC6153F}" srcOrd="1" destOrd="0" presId="urn:microsoft.com/office/officeart/2005/8/layout/cycle2"/>
    <dgm:cxn modelId="{6CBDA473-E4BF-1C48-AC6D-293AF6AB3AB5}" type="presOf" srcId="{D70E25C4-6586-DF40-B882-97A960E640E1}" destId="{9BF17920-C451-E641-B09B-4550B9C29C6A}" srcOrd="0" destOrd="0" presId="urn:microsoft.com/office/officeart/2005/8/layout/cycle2"/>
    <dgm:cxn modelId="{EDEE4A2C-D74A-544D-81C0-6D66CE986822}" type="presParOf" srcId="{B9E44035-82EF-2844-89E6-6C383AECADA5}" destId="{661D3084-C31E-184B-8D6F-EB5048112DCC}" srcOrd="0" destOrd="0" presId="urn:microsoft.com/office/officeart/2005/8/layout/cycle2"/>
    <dgm:cxn modelId="{335773FD-F30A-EE45-95DF-F6D0BA136987}" type="presParOf" srcId="{B9E44035-82EF-2844-89E6-6C383AECADA5}" destId="{C9534BAC-87A4-B841-A9CA-D448E9376A6E}" srcOrd="1" destOrd="0" presId="urn:microsoft.com/office/officeart/2005/8/layout/cycle2"/>
    <dgm:cxn modelId="{AA629182-E794-CD48-B843-AA0CE76007D3}" type="presParOf" srcId="{C9534BAC-87A4-B841-A9CA-D448E9376A6E}" destId="{05E81E35-9D51-2147-995C-37BC5BC6153F}" srcOrd="0" destOrd="0" presId="urn:microsoft.com/office/officeart/2005/8/layout/cycle2"/>
    <dgm:cxn modelId="{78AFF9E0-A7C4-E942-93C1-AE8FC05F1DCD}" type="presParOf" srcId="{B9E44035-82EF-2844-89E6-6C383AECADA5}" destId="{0128B787-EE33-9D4D-B876-41426368CD31}" srcOrd="2" destOrd="0" presId="urn:microsoft.com/office/officeart/2005/8/layout/cycle2"/>
    <dgm:cxn modelId="{92895F8E-CF26-5F4C-987D-15930EED1703}" type="presParOf" srcId="{B9E44035-82EF-2844-89E6-6C383AECADA5}" destId="{C519DC95-3BF8-A049-90D3-004CED480729}" srcOrd="3" destOrd="0" presId="urn:microsoft.com/office/officeart/2005/8/layout/cycle2"/>
    <dgm:cxn modelId="{7451FEF5-46B8-D741-B038-D37388AF22CA}" type="presParOf" srcId="{C519DC95-3BF8-A049-90D3-004CED480729}" destId="{9369AAD0-48D8-2F47-A0EC-54640C1873E6}" srcOrd="0" destOrd="0" presId="urn:microsoft.com/office/officeart/2005/8/layout/cycle2"/>
    <dgm:cxn modelId="{D9734F67-3DDD-164C-B875-3A84953EB0DA}" type="presParOf" srcId="{B9E44035-82EF-2844-89E6-6C383AECADA5}" destId="{0F1F8201-C337-7B43-B5C6-E0E57CF3BB53}" srcOrd="4" destOrd="0" presId="urn:microsoft.com/office/officeart/2005/8/layout/cycle2"/>
    <dgm:cxn modelId="{498F8896-BF71-A048-88F5-9593642DEFCF}" type="presParOf" srcId="{B9E44035-82EF-2844-89E6-6C383AECADA5}" destId="{F4102B43-B680-B94A-9B2F-7C3033B73B8E}" srcOrd="5" destOrd="0" presId="urn:microsoft.com/office/officeart/2005/8/layout/cycle2"/>
    <dgm:cxn modelId="{06869709-1606-0640-AC1D-8B7BE654615A}" type="presParOf" srcId="{F4102B43-B680-B94A-9B2F-7C3033B73B8E}" destId="{B915EB29-D983-8B45-B7D2-38729A0BE05F}" srcOrd="0" destOrd="0" presId="urn:microsoft.com/office/officeart/2005/8/layout/cycle2"/>
    <dgm:cxn modelId="{E8C7286F-556A-944D-9ACE-549BCE6E07A9}" type="presParOf" srcId="{B9E44035-82EF-2844-89E6-6C383AECADA5}" destId="{37DB4480-E433-C947-ABB4-1C4F100E3F43}" srcOrd="6" destOrd="0" presId="urn:microsoft.com/office/officeart/2005/8/layout/cycle2"/>
    <dgm:cxn modelId="{D08D891E-0CEE-E24B-B587-2B54086FCCCF}" type="presParOf" srcId="{B9E44035-82EF-2844-89E6-6C383AECADA5}" destId="{2493C629-72CD-D84C-A021-6E44FC1104A3}" srcOrd="7" destOrd="0" presId="urn:microsoft.com/office/officeart/2005/8/layout/cycle2"/>
    <dgm:cxn modelId="{D9FE14A9-10A4-0846-83FA-BD63707C79B5}" type="presParOf" srcId="{2493C629-72CD-D84C-A021-6E44FC1104A3}" destId="{4F0984E6-9764-FB46-85F1-5E769356B8B4}" srcOrd="0" destOrd="0" presId="urn:microsoft.com/office/officeart/2005/8/layout/cycle2"/>
    <dgm:cxn modelId="{119B0AC6-061B-6A4C-B55D-CC96B83072BA}" type="presParOf" srcId="{B9E44035-82EF-2844-89E6-6C383AECADA5}" destId="{B5737C26-B240-E743-A828-5DB83F42FC81}" srcOrd="8" destOrd="0" presId="urn:microsoft.com/office/officeart/2005/8/layout/cycle2"/>
    <dgm:cxn modelId="{B34236D1-187D-6048-B8B2-DEB5E69C8EF0}" type="presParOf" srcId="{B9E44035-82EF-2844-89E6-6C383AECADA5}" destId="{9BF17920-C451-E641-B09B-4550B9C29C6A}" srcOrd="9" destOrd="0" presId="urn:microsoft.com/office/officeart/2005/8/layout/cycle2"/>
    <dgm:cxn modelId="{E0B2F5BE-42AA-7944-98FB-EAEA33AC0D96}" type="presParOf" srcId="{9BF17920-C451-E641-B09B-4550B9C29C6A}" destId="{DB153401-5ABF-2643-ADF2-FACC6BC0A9A9}" srcOrd="0" destOrd="0" presId="urn:microsoft.com/office/officeart/2005/8/layout/cycle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AF42C57-1716-412E-87FC-1B2F6FEDE142}" type="datetimeFigureOut">
              <a:rPr lang="en-US" smtClean="0"/>
              <a:pPr/>
              <a:t>5/17/2016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0353987-3FAB-4AEE-9163-C0C1B88F95E6}" type="slidenum">
              <a:rPr lang="en-US" smtClean="0"/>
              <a:pPr/>
              <a:t>‹#›</a:t>
            </a:fld>
            <a:endParaRPr lang="en-US"/>
          </a:p>
        </p:txBody>
      </p:sp>
    </p:spTree>
    <p:extLst>
      <p:ext uri="{BB962C8B-B14F-4D97-AF65-F5344CB8AC3E}">
        <p14:creationId xmlns:p14="http://schemas.microsoft.com/office/powerpoint/2010/main" xmlns="" val="6431944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F3E6378-A8C6-FE4A-B411-4722D2E1B292}" type="datetimeFigureOut">
              <a:rPr lang="en-US" smtClean="0"/>
              <a:pPr/>
              <a:t>5/17/2016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B24949A-7887-9646-8EAD-B5344DB37F0F}" type="slidenum">
              <a:rPr lang="en-US" smtClean="0"/>
              <a:pPr/>
              <a:t>‹#›</a:t>
            </a:fld>
            <a:endParaRPr lang="en-US"/>
          </a:p>
        </p:txBody>
      </p:sp>
    </p:spTree>
    <p:extLst>
      <p:ext uri="{BB962C8B-B14F-4D97-AF65-F5344CB8AC3E}">
        <p14:creationId xmlns:p14="http://schemas.microsoft.com/office/powerpoint/2010/main" xmlns="" val="252029554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B24949A-7887-9646-8EAD-B5344DB37F0F}"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Your</a:t>
            </a:r>
            <a:r>
              <a:rPr lang="en-US" sz="1200" baseline="0" dirty="0" smtClean="0"/>
              <a:t> story or plot is told in a variety of ways –patient satisfaction, staff engagement, financial performance and staffing metrics.</a:t>
            </a:r>
          </a:p>
          <a:p>
            <a:endParaRPr lang="en-US" sz="1200" baseline="0" dirty="0" smtClean="0"/>
          </a:p>
          <a:p>
            <a:r>
              <a:rPr lang="en-US" sz="1200" baseline="0" dirty="0" smtClean="0"/>
              <a:t>AHF Benchmarking Express supports your story line  with Key performance indicators </a:t>
            </a:r>
          </a:p>
          <a:p>
            <a:r>
              <a:rPr lang="en-US" sz="1200" baseline="0" dirty="0" smtClean="0"/>
              <a:t>Key performance indicators are those few things that MUST go right for an organization to be successful</a:t>
            </a:r>
          </a:p>
          <a:p>
            <a:endParaRPr lang="en-US" sz="1200" baseline="0" dirty="0" smtClean="0"/>
          </a:p>
          <a:p>
            <a:r>
              <a:rPr lang="en-US" sz="1200" baseline="0" dirty="0" smtClean="0"/>
              <a:t>These are ratios that describe cost or productivity metrics</a:t>
            </a:r>
          </a:p>
          <a:p>
            <a:r>
              <a:rPr lang="en-US" sz="1200" baseline="0" dirty="0" smtClean="0"/>
              <a:t>This Allows you to compare your performance to other similar facilities of similar size, location or service type.</a:t>
            </a:r>
          </a:p>
          <a:p>
            <a:r>
              <a:rPr lang="en-US" sz="1200" baseline="0" dirty="0" smtClean="0"/>
              <a:t>As Marge described in her story, she used Benchmarking to track their performance over time during their implementation of room services.    She set performance targets throughout  the process to ensure that they were on track.</a:t>
            </a:r>
          </a:p>
          <a:p>
            <a:endParaRPr lang="en-US" sz="1200" baseline="0" dirty="0" smtClean="0"/>
          </a:p>
          <a:p>
            <a:r>
              <a:rPr lang="en-US" sz="1200" baseline="0" dirty="0" smtClean="0"/>
              <a:t>This is a great example of using this resource to deliver operational outcomes.</a:t>
            </a:r>
            <a:endParaRPr lang="en-US" sz="1200" dirty="0" smtClean="0"/>
          </a:p>
          <a:p>
            <a:endParaRPr lang="en-US" dirty="0"/>
          </a:p>
        </p:txBody>
      </p:sp>
      <p:sp>
        <p:nvSpPr>
          <p:cNvPr id="4" name="Slide Number Placeholder 3"/>
          <p:cNvSpPr>
            <a:spLocks noGrp="1"/>
          </p:cNvSpPr>
          <p:nvPr>
            <p:ph type="sldNum" sz="quarter" idx="10"/>
          </p:nvPr>
        </p:nvSpPr>
        <p:spPr/>
        <p:txBody>
          <a:bodyPr/>
          <a:lstStyle/>
          <a:p>
            <a:fld id="{FB24949A-7887-9646-8EAD-B5344DB37F0F}" type="slidenum">
              <a:rPr lang="en-US" smtClean="0"/>
              <a:pPr/>
              <a:t>10</a:t>
            </a:fld>
            <a:endParaRPr lang="en-US"/>
          </a:p>
        </p:txBody>
      </p:sp>
    </p:spTree>
    <p:extLst>
      <p:ext uri="{BB962C8B-B14F-4D97-AF65-F5344CB8AC3E}">
        <p14:creationId xmlns:p14="http://schemas.microsoft.com/office/powerpoint/2010/main" xmlns="" val="32933788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smtClean="0"/>
              <a:t>Here are some of the featured Key Performance Indictors</a:t>
            </a:r>
            <a:r>
              <a:rPr lang="en-US" sz="1400" baseline="0" dirty="0" smtClean="0"/>
              <a:t> or KPI </a:t>
            </a:r>
            <a:endParaRPr lang="en-US" sz="1400" dirty="0" smtClean="0"/>
          </a:p>
          <a:p>
            <a:endParaRPr lang="en-US" sz="1400" dirty="0" smtClean="0"/>
          </a:p>
          <a:p>
            <a:r>
              <a:rPr lang="en-US" sz="1400" dirty="0" smtClean="0"/>
              <a:t>Primary</a:t>
            </a:r>
            <a:r>
              <a:rPr lang="en-US" sz="1400" baseline="0" dirty="0" smtClean="0"/>
              <a:t> chapters –allows you to focus in on what is important in your facility to drive stronger operations.</a:t>
            </a:r>
          </a:p>
          <a:p>
            <a:endParaRPr lang="en-US" sz="1400" baseline="0" dirty="0" smtClean="0"/>
          </a:p>
          <a:p>
            <a:r>
              <a:rPr lang="en-US" sz="1400" baseline="0" dirty="0" smtClean="0"/>
              <a:t>One of the KPI that Marge used in her story was the Labor hours per meal to secure her change to room service</a:t>
            </a:r>
          </a:p>
          <a:p>
            <a:endParaRPr lang="en-US" sz="1400" baseline="0" dirty="0" smtClean="0"/>
          </a:p>
          <a:p>
            <a:r>
              <a:rPr lang="en-US" sz="1400" baseline="0" dirty="0" smtClean="0"/>
              <a:t>This session isn’t intended to be our technical session, you can see me during the break and I can  further explain the KPIs</a:t>
            </a:r>
            <a:endParaRPr lang="en-US" sz="1400" dirty="0"/>
          </a:p>
        </p:txBody>
      </p:sp>
      <p:sp>
        <p:nvSpPr>
          <p:cNvPr id="4" name="Slide Number Placeholder 3"/>
          <p:cNvSpPr>
            <a:spLocks noGrp="1"/>
          </p:cNvSpPr>
          <p:nvPr>
            <p:ph type="sldNum" sz="quarter" idx="10"/>
          </p:nvPr>
        </p:nvSpPr>
        <p:spPr/>
        <p:txBody>
          <a:bodyPr/>
          <a:lstStyle/>
          <a:p>
            <a:fld id="{FB24949A-7887-9646-8EAD-B5344DB37F0F}" type="slidenum">
              <a:rPr lang="en-US" smtClean="0"/>
              <a:pPr/>
              <a:t>11</a:t>
            </a:fld>
            <a:endParaRPr lang="en-US"/>
          </a:p>
        </p:txBody>
      </p:sp>
    </p:spTree>
    <p:extLst>
      <p:ext uri="{BB962C8B-B14F-4D97-AF65-F5344CB8AC3E}">
        <p14:creationId xmlns:p14="http://schemas.microsoft.com/office/powerpoint/2010/main" xmlns="" val="6867111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smtClean="0"/>
              <a:t>Start with your most important</a:t>
            </a:r>
            <a:r>
              <a:rPr lang="en-US" sz="1400" baseline="0" dirty="0" smtClean="0"/>
              <a:t> chapter or opportunity…maybe it is Food cost, supply cost or a productivity KPI such as Labor hours </a:t>
            </a:r>
          </a:p>
          <a:p>
            <a:r>
              <a:rPr lang="en-US" sz="1400" baseline="0" dirty="0" smtClean="0"/>
              <a:t>Each organization has a hot topic that seems to be the strategic motivator</a:t>
            </a:r>
          </a:p>
          <a:p>
            <a:endParaRPr lang="en-US" sz="1400" baseline="0" dirty="0" smtClean="0"/>
          </a:p>
          <a:p>
            <a:r>
              <a:rPr lang="en-US" sz="1400" baseline="0" dirty="0" smtClean="0"/>
              <a:t> Make sure you know what is important to your administrators.</a:t>
            </a:r>
            <a:endParaRPr lang="en-US" sz="1400" dirty="0"/>
          </a:p>
        </p:txBody>
      </p:sp>
      <p:sp>
        <p:nvSpPr>
          <p:cNvPr id="4" name="Slide Number Placeholder 3"/>
          <p:cNvSpPr>
            <a:spLocks noGrp="1"/>
          </p:cNvSpPr>
          <p:nvPr>
            <p:ph type="sldNum" sz="quarter" idx="10"/>
          </p:nvPr>
        </p:nvSpPr>
        <p:spPr/>
        <p:txBody>
          <a:bodyPr/>
          <a:lstStyle/>
          <a:p>
            <a:fld id="{FB24949A-7887-9646-8EAD-B5344DB37F0F}" type="slidenum">
              <a:rPr lang="en-US" smtClean="0"/>
              <a:pPr/>
              <a:t>12</a:t>
            </a:fld>
            <a:endParaRPr lang="en-US"/>
          </a:p>
        </p:txBody>
      </p:sp>
    </p:spTree>
    <p:extLst>
      <p:ext uri="{BB962C8B-B14F-4D97-AF65-F5344CB8AC3E}">
        <p14:creationId xmlns:p14="http://schemas.microsoft.com/office/powerpoint/2010/main" xmlns="" val="24882350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smtClean="0"/>
              <a:t>Benchmarking gives</a:t>
            </a:r>
            <a:r>
              <a:rPr lang="en-US" sz="1400" baseline="0" dirty="0" smtClean="0"/>
              <a:t> you the key conversation points you need to tell your story—</a:t>
            </a:r>
          </a:p>
          <a:p>
            <a:endParaRPr lang="en-US" sz="1400" baseline="0" dirty="0" smtClean="0"/>
          </a:p>
          <a:p>
            <a:r>
              <a:rPr lang="en-US" sz="1400" baseline="0" dirty="0" smtClean="0"/>
              <a:t>AS you speak with your administrators, you want an ongoing conversation that includes  a few KPIs at a high level.  Don’t overwhelm them with too much information</a:t>
            </a:r>
          </a:p>
          <a:p>
            <a:r>
              <a:rPr lang="en-US" sz="1400" baseline="0" dirty="0" smtClean="0"/>
              <a:t>AHF has developed an excellent resource for communicating your story that is loaded on the Benchmarking Express site</a:t>
            </a:r>
          </a:p>
          <a:p>
            <a:endParaRPr lang="en-US" sz="1400" baseline="0" dirty="0" smtClean="0"/>
          </a:p>
          <a:p>
            <a:r>
              <a:rPr lang="en-US" sz="1400" baseline="0" dirty="0" smtClean="0"/>
              <a:t>Remember that Benchmarking is a business critical function.  You want to have data readily available when asked to portray competence and credibility.</a:t>
            </a:r>
          </a:p>
          <a:p>
            <a:endParaRPr lang="en-US" sz="1400" baseline="0" dirty="0" smtClean="0"/>
          </a:p>
          <a:p>
            <a:r>
              <a:rPr lang="en-US" sz="1400" baseline="0" dirty="0" smtClean="0"/>
              <a:t>Info should go both ways in your organization -  ensure department staff understand what the key metrics are.</a:t>
            </a:r>
          </a:p>
          <a:p>
            <a:endParaRPr lang="en-US" sz="1400"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FB24949A-7887-9646-8EAD-B5344DB37F0F}" type="slidenum">
              <a:rPr lang="en-US" smtClean="0"/>
              <a:pPr/>
              <a:t>13</a:t>
            </a:fld>
            <a:endParaRPr lang="en-US"/>
          </a:p>
        </p:txBody>
      </p:sp>
    </p:spTree>
    <p:extLst>
      <p:ext uri="{BB962C8B-B14F-4D97-AF65-F5344CB8AC3E}">
        <p14:creationId xmlns:p14="http://schemas.microsoft.com/office/powerpoint/2010/main" xmlns="" val="13918774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Drafting</a:t>
            </a:r>
            <a:r>
              <a:rPr lang="en-US" baseline="0" dirty="0" smtClean="0"/>
              <a:t> your story starts with submitting your Worksheet data monthly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Once you start enter data on the Worksheet the green box, see here, will start to populate.  These are then your KPI for that month, There is no waiting to view your own performance.</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FB24949A-7887-9646-8EAD-B5344DB37F0F}" type="slidenum">
              <a:rPr lang="en-US" smtClean="0"/>
              <a:pPr/>
              <a:t>14</a:t>
            </a:fld>
            <a:endParaRPr lang="en-US"/>
          </a:p>
        </p:txBody>
      </p:sp>
    </p:spTree>
    <p:extLst>
      <p:ext uri="{BB962C8B-B14F-4D97-AF65-F5344CB8AC3E}">
        <p14:creationId xmlns:p14="http://schemas.microsoft.com/office/powerpoint/2010/main" xmlns="" val="38754785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smtClean="0"/>
              <a:t>We know it’s important to accentuate  your stories with pictures and graphs which  tell a better picture than words</a:t>
            </a:r>
            <a:r>
              <a:rPr lang="en-US" sz="1400" baseline="0" dirty="0" smtClean="0"/>
              <a:t> alone</a:t>
            </a:r>
          </a:p>
          <a:p>
            <a:endParaRPr lang="en-US" sz="1400" baseline="0" dirty="0" smtClean="0"/>
          </a:p>
          <a:p>
            <a:r>
              <a:rPr lang="en-US" sz="1400" baseline="0" dirty="0" smtClean="0"/>
              <a:t>The Report features include simple performance indicators in green, yellow and red to quickly identify best ranges; green for goal, yellow for neutral and red for risk</a:t>
            </a:r>
          </a:p>
          <a:p>
            <a:r>
              <a:rPr lang="en-US" sz="1400" baseline="0" dirty="0" smtClean="0"/>
              <a:t>You can apply filters to give your best comparison</a:t>
            </a:r>
          </a:p>
          <a:p>
            <a:r>
              <a:rPr lang="en-US" sz="1400" baseline="0" dirty="0" smtClean="0"/>
              <a:t>You will be able to track performance over time</a:t>
            </a:r>
          </a:p>
          <a:p>
            <a:endParaRPr lang="en-US" sz="1400" baseline="0" dirty="0" smtClean="0"/>
          </a:p>
          <a:p>
            <a:endParaRPr lang="en-US" sz="1400" baseline="0" dirty="0" smtClean="0"/>
          </a:p>
          <a:p>
            <a:endParaRPr lang="en-US" sz="1400" baseline="0" dirty="0" smtClean="0"/>
          </a:p>
          <a:p>
            <a:endParaRPr lang="en-US" dirty="0"/>
          </a:p>
        </p:txBody>
      </p:sp>
      <p:sp>
        <p:nvSpPr>
          <p:cNvPr id="4" name="Slide Number Placeholder 3"/>
          <p:cNvSpPr>
            <a:spLocks noGrp="1"/>
          </p:cNvSpPr>
          <p:nvPr>
            <p:ph type="sldNum" sz="quarter" idx="10"/>
          </p:nvPr>
        </p:nvSpPr>
        <p:spPr/>
        <p:txBody>
          <a:bodyPr/>
          <a:lstStyle/>
          <a:p>
            <a:fld id="{FB24949A-7887-9646-8EAD-B5344DB37F0F}" type="slidenum">
              <a:rPr lang="en-US" smtClean="0"/>
              <a:pPr/>
              <a:t>15</a:t>
            </a:fld>
            <a:endParaRPr lang="en-US"/>
          </a:p>
        </p:txBody>
      </p:sp>
    </p:spTree>
    <p:extLst>
      <p:ext uri="{BB962C8B-B14F-4D97-AF65-F5344CB8AC3E}">
        <p14:creationId xmlns:p14="http://schemas.microsoft.com/office/powerpoint/2010/main" xmlns="" val="31281135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reports give</a:t>
            </a:r>
            <a:r>
              <a:rPr lang="en-US" baseline="0" dirty="0" smtClean="0"/>
              <a:t> you the ability to filter (remember we are looking for best setting); so you will want to start with bed size, you can add service type (for example, room service, traditional); and location (such as mid-west)</a:t>
            </a:r>
            <a:endParaRPr lang="en-US" dirty="0" smtClean="0"/>
          </a:p>
          <a:p>
            <a:endParaRPr lang="en-US" dirty="0" smtClean="0"/>
          </a:p>
          <a:p>
            <a:r>
              <a:rPr lang="en-US" sz="1200" baseline="0" dirty="0" smtClean="0"/>
              <a:t>You also have the flexibility to export data for creating your own internal dashboard &amp; tracking internal changes over time</a:t>
            </a:r>
          </a:p>
          <a:p>
            <a:endParaRPr lang="en-US" dirty="0"/>
          </a:p>
        </p:txBody>
      </p:sp>
      <p:sp>
        <p:nvSpPr>
          <p:cNvPr id="4" name="Slide Number Placeholder 3"/>
          <p:cNvSpPr>
            <a:spLocks noGrp="1"/>
          </p:cNvSpPr>
          <p:nvPr>
            <p:ph type="sldNum" sz="quarter" idx="10"/>
          </p:nvPr>
        </p:nvSpPr>
        <p:spPr/>
        <p:txBody>
          <a:bodyPr/>
          <a:lstStyle/>
          <a:p>
            <a:fld id="{FB24949A-7887-9646-8EAD-B5344DB37F0F}" type="slidenum">
              <a:rPr lang="en-US" smtClean="0"/>
              <a:pPr/>
              <a:t>16</a:t>
            </a:fld>
            <a:endParaRPr lang="en-US"/>
          </a:p>
        </p:txBody>
      </p:sp>
    </p:spTree>
    <p:extLst>
      <p:ext uri="{BB962C8B-B14F-4D97-AF65-F5344CB8AC3E}">
        <p14:creationId xmlns:p14="http://schemas.microsoft.com/office/powerpoint/2010/main" xmlns="" val="42320852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smtClean="0"/>
              <a:t>This is a sample trend report </a:t>
            </a:r>
          </a:p>
          <a:p>
            <a:r>
              <a:rPr lang="en-US" sz="1400" kern="1200" dirty="0" smtClean="0">
                <a:solidFill>
                  <a:schemeClr val="tx1"/>
                </a:solidFill>
                <a:effectLst/>
                <a:latin typeface="+mn-lt"/>
                <a:ea typeface="+mn-ea"/>
                <a:cs typeface="+mn-cs"/>
              </a:rPr>
              <a:t>the Benchmark Trend Report is my go-to report for a quick glance as to how you are doing over the past 12 months. </a:t>
            </a:r>
          </a:p>
          <a:p>
            <a:r>
              <a:rPr lang="en-US" sz="1400" kern="1200" dirty="0" smtClean="0">
                <a:solidFill>
                  <a:schemeClr val="tx1"/>
                </a:solidFill>
                <a:effectLst/>
                <a:latin typeface="+mn-lt"/>
                <a:ea typeface="+mn-ea"/>
                <a:cs typeface="+mn-cs"/>
              </a:rPr>
              <a:t>This report will give you the ability to filter comparable facilities based on bed size.  You have the chance to look at 8 KPIs, such as Average Retail Transaction and food cost per patient day. </a:t>
            </a:r>
          </a:p>
          <a:p>
            <a:r>
              <a:rPr lang="en-US" sz="1400" kern="1200" dirty="0" smtClean="0">
                <a:solidFill>
                  <a:schemeClr val="tx1"/>
                </a:solidFill>
                <a:effectLst/>
                <a:latin typeface="+mn-lt"/>
                <a:ea typeface="+mn-ea"/>
                <a:cs typeface="+mn-cs"/>
              </a:rPr>
              <a:t>As you see on this screen shot there are Color Codes.  Remember the Color codes have been designed into the program to help you quickly and easily identify performance measurements based on the 25</a:t>
            </a:r>
            <a:r>
              <a:rPr lang="en-US" sz="1400" kern="1200" baseline="30000" dirty="0" smtClean="0">
                <a:solidFill>
                  <a:schemeClr val="tx1"/>
                </a:solidFill>
                <a:effectLst/>
                <a:latin typeface="+mn-lt"/>
                <a:ea typeface="+mn-ea"/>
                <a:cs typeface="+mn-cs"/>
              </a:rPr>
              <a:t>th</a:t>
            </a:r>
            <a:r>
              <a:rPr lang="en-US" sz="1400" kern="1200" dirty="0" smtClean="0">
                <a:solidFill>
                  <a:schemeClr val="tx1"/>
                </a:solidFill>
                <a:effectLst/>
                <a:latin typeface="+mn-lt"/>
                <a:ea typeface="+mn-ea"/>
                <a:cs typeface="+mn-cs"/>
              </a:rPr>
              <a:t>, 50</a:t>
            </a:r>
            <a:r>
              <a:rPr lang="en-US" sz="1400" kern="1200" baseline="30000" dirty="0" smtClean="0">
                <a:solidFill>
                  <a:schemeClr val="tx1"/>
                </a:solidFill>
                <a:effectLst/>
                <a:latin typeface="+mn-lt"/>
                <a:ea typeface="+mn-ea"/>
                <a:cs typeface="+mn-cs"/>
              </a:rPr>
              <a:t>th</a:t>
            </a:r>
            <a:r>
              <a:rPr lang="en-US" sz="1400" kern="1200" dirty="0" smtClean="0">
                <a:solidFill>
                  <a:schemeClr val="tx1"/>
                </a:solidFill>
                <a:effectLst/>
                <a:latin typeface="+mn-lt"/>
                <a:ea typeface="+mn-ea"/>
                <a:cs typeface="+mn-cs"/>
              </a:rPr>
              <a:t>, &amp; 75</a:t>
            </a:r>
            <a:r>
              <a:rPr lang="en-US" sz="1400" kern="1200" baseline="30000" dirty="0" smtClean="0">
                <a:solidFill>
                  <a:schemeClr val="tx1"/>
                </a:solidFill>
                <a:effectLst/>
                <a:latin typeface="+mn-lt"/>
                <a:ea typeface="+mn-ea"/>
                <a:cs typeface="+mn-cs"/>
              </a:rPr>
              <a:t>th</a:t>
            </a:r>
            <a:r>
              <a:rPr lang="en-US" sz="1400" kern="1200" dirty="0" smtClean="0">
                <a:solidFill>
                  <a:schemeClr val="tx1"/>
                </a:solidFill>
                <a:effectLst/>
                <a:latin typeface="+mn-lt"/>
                <a:ea typeface="+mn-ea"/>
                <a:cs typeface="+mn-cs"/>
              </a:rPr>
              <a:t> percentile rankings</a:t>
            </a:r>
            <a:r>
              <a:rPr lang="en-US" sz="1400" kern="1200" smtClean="0">
                <a:solidFill>
                  <a:schemeClr val="tx1"/>
                </a:solidFill>
                <a:effectLst/>
                <a:latin typeface="+mn-lt"/>
                <a:ea typeface="+mn-ea"/>
                <a:cs typeface="+mn-cs"/>
              </a:rPr>
              <a:t>.  </a:t>
            </a:r>
            <a:endParaRPr lang="en-US" sz="1400" kern="1200" dirty="0" smtClean="0">
              <a:solidFill>
                <a:schemeClr val="tx1"/>
              </a:solidFill>
              <a:effectLst/>
              <a:latin typeface="+mn-lt"/>
              <a:ea typeface="+mn-ea"/>
              <a:cs typeface="+mn-cs"/>
            </a:endParaRPr>
          </a:p>
          <a:p>
            <a:r>
              <a:rPr lang="en-US" sz="1400" kern="1200" dirty="0" smtClean="0">
                <a:solidFill>
                  <a:schemeClr val="tx1"/>
                </a:solidFill>
                <a:effectLst/>
                <a:latin typeface="+mn-lt"/>
                <a:ea typeface="+mn-ea"/>
                <a:cs typeface="+mn-cs"/>
              </a:rPr>
              <a:t>These reports can be exported to Excel or PDF for printing.</a:t>
            </a:r>
            <a:r>
              <a:rPr lang="en-US" sz="1400" dirty="0" smtClean="0">
                <a:effectLst/>
              </a:rPr>
              <a:t> </a:t>
            </a:r>
            <a:endParaRPr lang="en-US" sz="1400" dirty="0" smtClean="0"/>
          </a:p>
        </p:txBody>
      </p:sp>
      <p:sp>
        <p:nvSpPr>
          <p:cNvPr id="4" name="Slide Number Placeholder 3"/>
          <p:cNvSpPr>
            <a:spLocks noGrp="1"/>
          </p:cNvSpPr>
          <p:nvPr>
            <p:ph type="sldNum" sz="quarter" idx="10"/>
          </p:nvPr>
        </p:nvSpPr>
        <p:spPr/>
        <p:txBody>
          <a:bodyPr/>
          <a:lstStyle/>
          <a:p>
            <a:fld id="{FB24949A-7887-9646-8EAD-B5344DB37F0F}" type="slidenum">
              <a:rPr lang="en-US" smtClean="0"/>
              <a:pPr/>
              <a:t>17</a:t>
            </a:fld>
            <a:endParaRPr lang="en-US"/>
          </a:p>
        </p:txBody>
      </p:sp>
    </p:spTree>
    <p:extLst>
      <p:ext uri="{BB962C8B-B14F-4D97-AF65-F5344CB8AC3E}">
        <p14:creationId xmlns:p14="http://schemas.microsoft.com/office/powerpoint/2010/main" xmlns="" val="28653538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you can see in this screen shot of the Benchmark</a:t>
            </a:r>
            <a:r>
              <a:rPr lang="en-US" baseline="0" dirty="0" smtClean="0"/>
              <a:t> </a:t>
            </a:r>
            <a:r>
              <a:rPr lang="en-US" dirty="0" smtClean="0"/>
              <a:t>reporting , you will be doing a drill-down to see a particular month</a:t>
            </a:r>
          </a:p>
          <a:p>
            <a:r>
              <a:rPr lang="en-US" dirty="0" smtClean="0"/>
              <a:t>You have the ability</a:t>
            </a:r>
            <a:r>
              <a:rPr lang="en-US" baseline="0" dirty="0" smtClean="0"/>
              <a:t> to filter by region, service type, hospital type, bed count and/or café status</a:t>
            </a:r>
          </a:p>
          <a:p>
            <a:endParaRPr lang="en-US" baseline="0" dirty="0" smtClean="0"/>
          </a:p>
          <a:p>
            <a:r>
              <a:rPr lang="en-US" baseline="0" dirty="0" smtClean="0"/>
              <a:t>Reminder—if you select too many filters, you may end up with only a couple of facilities.  </a:t>
            </a:r>
          </a:p>
          <a:p>
            <a:endParaRPr lang="en-US" baseline="0" dirty="0" smtClean="0"/>
          </a:p>
        </p:txBody>
      </p:sp>
      <p:sp>
        <p:nvSpPr>
          <p:cNvPr id="4" name="Slide Number Placeholder 3"/>
          <p:cNvSpPr>
            <a:spLocks noGrp="1"/>
          </p:cNvSpPr>
          <p:nvPr>
            <p:ph type="sldNum" sz="quarter" idx="10"/>
          </p:nvPr>
        </p:nvSpPr>
        <p:spPr/>
        <p:txBody>
          <a:bodyPr/>
          <a:lstStyle/>
          <a:p>
            <a:fld id="{FB24949A-7887-9646-8EAD-B5344DB37F0F}" type="slidenum">
              <a:rPr lang="en-US" smtClean="0"/>
              <a:pPr/>
              <a:t>18</a:t>
            </a:fld>
            <a:endParaRPr lang="en-US"/>
          </a:p>
        </p:txBody>
      </p:sp>
    </p:spTree>
    <p:extLst>
      <p:ext uri="{BB962C8B-B14F-4D97-AF65-F5344CB8AC3E}">
        <p14:creationId xmlns:p14="http://schemas.microsoft.com/office/powerpoint/2010/main" xmlns="" val="27216348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smtClean="0"/>
              <a:t>From the filters you choose on the Benchmark Reporting, you will will then have</a:t>
            </a:r>
            <a:r>
              <a:rPr lang="en-US" sz="1400" baseline="0" dirty="0" smtClean="0"/>
              <a:t> the KPIs</a:t>
            </a:r>
          </a:p>
          <a:p>
            <a:r>
              <a:rPr lang="en-US" sz="1400" kern="1200" dirty="0" smtClean="0">
                <a:solidFill>
                  <a:schemeClr val="tx1"/>
                </a:solidFill>
                <a:effectLst/>
                <a:latin typeface="+mn-lt"/>
                <a:ea typeface="+mn-ea"/>
                <a:cs typeface="+mn-cs"/>
              </a:rPr>
              <a:t>As you can see on this slide, we have continued the color-coding here as well, to help you easily identify performance measurements based on rankings.  On this report there are over 60 KPIs available for you to compare against.</a:t>
            </a:r>
          </a:p>
          <a:p>
            <a:r>
              <a:rPr lang="en-US" sz="1400" kern="1200" dirty="0" smtClean="0">
                <a:solidFill>
                  <a:schemeClr val="tx1"/>
                </a:solidFill>
                <a:effectLst/>
                <a:latin typeface="+mn-lt"/>
                <a:ea typeface="+mn-ea"/>
                <a:cs typeface="+mn-cs"/>
              </a:rPr>
              <a:t>This report as Exporting and printing abilities on it as well.</a:t>
            </a:r>
          </a:p>
          <a:p>
            <a:endParaRPr lang="en-US" sz="14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400" baseline="0" dirty="0" smtClean="0"/>
              <a:t>Another option I want to inform you about is…collaboration; </a:t>
            </a:r>
            <a:endParaRPr lang="en-US" sz="1400" dirty="0" smtClean="0"/>
          </a:p>
          <a:p>
            <a:endParaRPr lang="en-US" sz="14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B24949A-7887-9646-8EAD-B5344DB37F0F}" type="slidenum">
              <a:rPr lang="en-US" smtClean="0"/>
              <a:pPr/>
              <a:t>19</a:t>
            </a:fld>
            <a:endParaRPr lang="en-US"/>
          </a:p>
        </p:txBody>
      </p:sp>
    </p:spTree>
    <p:extLst>
      <p:ext uri="{BB962C8B-B14F-4D97-AF65-F5344CB8AC3E}">
        <p14:creationId xmlns:p14="http://schemas.microsoft.com/office/powerpoint/2010/main" xmlns="" val="19409942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Thank you for inviting me to your chapter meeting</a:t>
            </a:r>
          </a:p>
          <a:p>
            <a:r>
              <a:rPr lang="en-US" dirty="0" smtClean="0"/>
              <a:t>Pleasure to present today the topic:</a:t>
            </a:r>
          </a:p>
          <a:p>
            <a:r>
              <a:rPr lang="en-US" dirty="0" smtClean="0"/>
              <a:t>Benchmarking:  The art of using numbers to tell your self-operated food service story.</a:t>
            </a:r>
          </a:p>
          <a:p>
            <a:endParaRPr lang="en-US" dirty="0"/>
          </a:p>
          <a:p>
            <a:r>
              <a:rPr lang="en-US" dirty="0" smtClean="0"/>
              <a:t>Benchmarking is a key member benefit that delivers value to members  to help them “tell” their self-operated food service story</a:t>
            </a:r>
          </a:p>
          <a:p>
            <a:endParaRPr lang="en-US" dirty="0"/>
          </a:p>
          <a:p>
            <a:r>
              <a:rPr lang="en-US" dirty="0" smtClean="0"/>
              <a:t>Today, I will discuss why this is a critical tool to use as a self operated provider.</a:t>
            </a:r>
          </a:p>
          <a:p>
            <a:endParaRPr lang="en-US" dirty="0" smtClean="0"/>
          </a:p>
          <a:p>
            <a:r>
              <a:rPr lang="en-US" dirty="0" smtClean="0"/>
              <a:t> </a:t>
            </a:r>
          </a:p>
          <a:p>
            <a:endParaRPr lang="en-US" baseline="0" dirty="0" smtClean="0"/>
          </a:p>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FB24949A-7887-9646-8EAD-B5344DB37F0F}" type="slidenum">
              <a:rPr lang="en-US" smtClean="0"/>
              <a:pPr/>
              <a:t>2</a:t>
            </a:fld>
            <a:endParaRPr lang="en-US"/>
          </a:p>
        </p:txBody>
      </p:sp>
    </p:spTree>
    <p:extLst>
      <p:ext uri="{BB962C8B-B14F-4D97-AF65-F5344CB8AC3E}">
        <p14:creationId xmlns:p14="http://schemas.microsoft.com/office/powerpoint/2010/main" xmlns="" val="11864204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t>Here is a snapshot of the Enhanced Dashboards.</a:t>
            </a:r>
          </a:p>
          <a:p>
            <a:r>
              <a:rPr lang="en-US" dirty="0" smtClean="0">
                <a:solidFill>
                  <a:schemeClr val="accent3">
                    <a:lumMod val="50000"/>
                  </a:schemeClr>
                </a:solidFill>
              </a:rPr>
              <a:t>As you can see it is a Dashboard approach</a:t>
            </a:r>
            <a:endParaRPr lang="en-US" sz="1900" dirty="0" smtClean="0">
              <a:solidFill>
                <a:schemeClr val="accent3">
                  <a:lumMod val="50000"/>
                </a:schemeClr>
              </a:solidFill>
            </a:endParaRPr>
          </a:p>
          <a:p>
            <a:r>
              <a:rPr lang="en-US" dirty="0" smtClean="0">
                <a:solidFill>
                  <a:schemeClr val="accent3">
                    <a:lumMod val="50000"/>
                  </a:schemeClr>
                </a:solidFill>
              </a:rPr>
              <a:t>Easy to understand...good, better, best</a:t>
            </a:r>
          </a:p>
          <a:p>
            <a:r>
              <a:rPr lang="en-US" dirty="0" smtClean="0">
                <a:solidFill>
                  <a:schemeClr val="accent3">
                    <a:lumMod val="50000"/>
                  </a:schemeClr>
                </a:solidFill>
              </a:rPr>
              <a:t>Customize reports</a:t>
            </a:r>
          </a:p>
          <a:p>
            <a:r>
              <a:rPr lang="en-US" dirty="0" smtClean="0">
                <a:solidFill>
                  <a:schemeClr val="accent3">
                    <a:lumMod val="50000"/>
                  </a:schemeClr>
                </a:solidFill>
              </a:rPr>
              <a:t>Comparison data over time</a:t>
            </a:r>
          </a:p>
          <a:p>
            <a:pPr lvl="1"/>
            <a:r>
              <a:rPr lang="en-US" dirty="0" smtClean="0">
                <a:solidFill>
                  <a:schemeClr val="accent3">
                    <a:lumMod val="50000"/>
                  </a:schemeClr>
                </a:solidFill>
              </a:rPr>
              <a:t>3+ years of historical data included</a:t>
            </a:r>
          </a:p>
          <a:p>
            <a:r>
              <a:rPr lang="en-US" dirty="0" smtClean="0">
                <a:solidFill>
                  <a:schemeClr val="accent3">
                    <a:lumMod val="50000"/>
                  </a:schemeClr>
                </a:solidFill>
              </a:rPr>
              <a:t>Nominal annual fee to cover dashboard licensing </a:t>
            </a:r>
          </a:p>
          <a:p>
            <a:endParaRPr lang="en-US" sz="1400" dirty="0" smtClean="0"/>
          </a:p>
          <a:p>
            <a:endParaRPr lang="en-US" sz="1400" dirty="0" smtClean="0"/>
          </a:p>
        </p:txBody>
      </p:sp>
      <p:sp>
        <p:nvSpPr>
          <p:cNvPr id="4" name="Slide Number Placeholder 3"/>
          <p:cNvSpPr>
            <a:spLocks noGrp="1"/>
          </p:cNvSpPr>
          <p:nvPr>
            <p:ph type="sldNum" sz="quarter" idx="10"/>
          </p:nvPr>
        </p:nvSpPr>
        <p:spPr/>
        <p:txBody>
          <a:bodyPr/>
          <a:lstStyle/>
          <a:p>
            <a:fld id="{FB24949A-7887-9646-8EAD-B5344DB37F0F}" type="slidenum">
              <a:rPr lang="en-US" smtClean="0"/>
              <a:pPr/>
              <a:t>20</a:t>
            </a:fld>
            <a:endParaRPr lang="en-US"/>
          </a:p>
        </p:txBody>
      </p:sp>
    </p:spTree>
    <p:extLst>
      <p:ext uri="{BB962C8B-B14F-4D97-AF65-F5344CB8AC3E}">
        <p14:creationId xmlns:p14="http://schemas.microsoft.com/office/powerpoint/2010/main" xmlns="" val="16778329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Core conflict adds DRAMA to your story. are you ready to tackle</a:t>
            </a:r>
            <a:r>
              <a:rPr lang="en-US" baseline="0" dirty="0" smtClean="0"/>
              <a:t> any one of these antagonists today?</a:t>
            </a:r>
            <a:endParaRPr lang="en-US" dirty="0" smtClean="0"/>
          </a:p>
          <a:p>
            <a:endParaRPr lang="en-US" dirty="0" smtClean="0"/>
          </a:p>
          <a:p>
            <a:r>
              <a:rPr lang="en-US" dirty="0" smtClean="0"/>
              <a:t>Food</a:t>
            </a:r>
            <a:r>
              <a:rPr lang="en-US" baseline="0" dirty="0" smtClean="0"/>
              <a:t> service contractor threats or bids</a:t>
            </a:r>
          </a:p>
          <a:p>
            <a:r>
              <a:rPr lang="en-US" baseline="0" dirty="0" smtClean="0"/>
              <a:t>Supply chain or labor consultants hired to evaluate effectiveness</a:t>
            </a:r>
          </a:p>
          <a:p>
            <a:r>
              <a:rPr lang="en-US" baseline="0" dirty="0" smtClean="0"/>
              <a:t>Others who weigh in on performance</a:t>
            </a:r>
          </a:p>
          <a:p>
            <a:endParaRPr lang="en-US" baseline="0" dirty="0" smtClean="0"/>
          </a:p>
          <a:p>
            <a:r>
              <a:rPr lang="en-US" baseline="0" dirty="0" smtClean="0"/>
              <a:t>Remember at the beginning of Marge’s story, a new executive leadership team started at her facility and hired a consultant company to evaluate the effectiveness of each </a:t>
            </a:r>
            <a:r>
              <a:rPr lang="en-US" baseline="0" dirty="0" err="1" smtClean="0"/>
              <a:t>dept</a:t>
            </a:r>
            <a:r>
              <a:rPr lang="en-US" baseline="0" dirty="0" smtClean="0"/>
              <a:t>; this was a stressful time for Marge and her staff; but with the AHF Benchmarking Express tools she was able to tell her story and remain self-operated.</a:t>
            </a:r>
          </a:p>
          <a:p>
            <a:endParaRPr lang="en-US" baseline="0" dirty="0" smtClean="0"/>
          </a:p>
          <a:p>
            <a:r>
              <a:rPr lang="en-US" baseline="0" dirty="0" smtClean="0"/>
              <a:t>Remember the boy scout motto, always be prepared.  Submitting benchmark data monthly allows you to be always be  prepared for these potential core conflicts</a:t>
            </a:r>
            <a:endParaRPr lang="en-US" dirty="0"/>
          </a:p>
        </p:txBody>
      </p:sp>
      <p:sp>
        <p:nvSpPr>
          <p:cNvPr id="4" name="Slide Number Placeholder 3"/>
          <p:cNvSpPr>
            <a:spLocks noGrp="1"/>
          </p:cNvSpPr>
          <p:nvPr>
            <p:ph type="sldNum" sz="quarter" idx="10"/>
          </p:nvPr>
        </p:nvSpPr>
        <p:spPr/>
        <p:txBody>
          <a:bodyPr/>
          <a:lstStyle/>
          <a:p>
            <a:fld id="{FB24949A-7887-9646-8EAD-B5344DB37F0F}" type="slidenum">
              <a:rPr lang="en-US" smtClean="0"/>
              <a:pPr/>
              <a:t>21</a:t>
            </a:fld>
            <a:endParaRPr lang="en-US"/>
          </a:p>
        </p:txBody>
      </p:sp>
    </p:spTree>
    <p:extLst>
      <p:ext uri="{BB962C8B-B14F-4D97-AF65-F5344CB8AC3E}">
        <p14:creationId xmlns:p14="http://schemas.microsoft.com/office/powerpoint/2010/main" xmlns="" val="21775075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Just as every movie has the running of the credits</a:t>
            </a:r>
            <a:r>
              <a:rPr lang="en-US" baseline="0" dirty="0" smtClean="0"/>
              <a:t>  </a:t>
            </a:r>
            <a:r>
              <a:rPr lang="en-US" dirty="0" smtClean="0"/>
              <a:t>AHF</a:t>
            </a:r>
            <a:r>
              <a:rPr lang="en-US" baseline="0" dirty="0" smtClean="0"/>
              <a:t> Benchmarking Express provides additional value beyond immediate access to monthly KPI and comparative data</a:t>
            </a:r>
          </a:p>
          <a:p>
            <a:endParaRPr lang="en-US" baseline="0" dirty="0" smtClean="0"/>
          </a:p>
          <a:p>
            <a:r>
              <a:rPr lang="en-US" baseline="0" dirty="0" smtClean="0"/>
              <a:t>Collaborate with other AHF facilities who might be similar to you – Resource to help with decision making</a:t>
            </a:r>
          </a:p>
          <a:p>
            <a:endParaRPr lang="en-US" baseline="0" dirty="0" smtClean="0"/>
          </a:p>
          <a:p>
            <a:r>
              <a:rPr lang="en-US" baseline="0" dirty="0" err="1" smtClean="0"/>
              <a:t>Listserve</a:t>
            </a:r>
            <a:r>
              <a:rPr lang="en-US" baseline="0" dirty="0" smtClean="0"/>
              <a:t> and Mentoring –providing other key resources to help you</a:t>
            </a:r>
          </a:p>
          <a:p>
            <a:endParaRPr lang="en-US" baseline="0" dirty="0" smtClean="0"/>
          </a:p>
          <a:p>
            <a:r>
              <a:rPr lang="en-US" baseline="0" dirty="0" smtClean="0"/>
              <a:t>Lastly, AHF Benchmarking Express is a communication tool to help you tell your story; </a:t>
            </a:r>
            <a:r>
              <a:rPr lang="en-US" dirty="0" smtClean="0">
                <a:solidFill>
                  <a:schemeClr val="accent3">
                    <a:lumMod val="50000"/>
                  </a:schemeClr>
                </a:solidFill>
              </a:rPr>
              <a:t>Reporting options to share data with your administrators</a:t>
            </a:r>
            <a:r>
              <a:rPr lang="en-US" baseline="0" dirty="0" smtClean="0">
                <a:solidFill>
                  <a:schemeClr val="accent3">
                    <a:lumMod val="50000"/>
                  </a:schemeClr>
                </a:solidFill>
              </a:rPr>
              <a:t> </a:t>
            </a:r>
            <a:r>
              <a:rPr lang="en-US" dirty="0" smtClean="0">
                <a:solidFill>
                  <a:schemeClr val="accent3">
                    <a:lumMod val="50000"/>
                  </a:schemeClr>
                </a:solidFill>
              </a:rPr>
              <a:t>and ability to Create comparison reports using your data when faced with contractor quotes.  These communication tools</a:t>
            </a:r>
            <a:r>
              <a:rPr lang="en-US" baseline="0" dirty="0" smtClean="0">
                <a:solidFill>
                  <a:schemeClr val="accent3">
                    <a:lumMod val="50000"/>
                  </a:schemeClr>
                </a:solidFill>
              </a:rPr>
              <a:t> are found on the Benchmarking site under Forms tab</a:t>
            </a:r>
            <a:endParaRPr lang="en-US" dirty="0" smtClean="0">
              <a:solidFill>
                <a:schemeClr val="accent3">
                  <a:lumMod val="50000"/>
                </a:schemeClr>
              </a:solidFill>
            </a:endParaRPr>
          </a:p>
          <a:p>
            <a:pPr lvl="1"/>
            <a:endParaRPr lang="en-US" dirty="0" smtClean="0">
              <a:solidFill>
                <a:schemeClr val="accent3">
                  <a:lumMod val="50000"/>
                </a:schemeClr>
              </a:solidFill>
            </a:endParaRPr>
          </a:p>
          <a:p>
            <a:pPr lvl="1"/>
            <a:endParaRPr lang="en-US" dirty="0" smtClean="0">
              <a:solidFill>
                <a:schemeClr val="accent3">
                  <a:lumMod val="50000"/>
                </a:schemeClr>
              </a:solidFill>
            </a:endParaRPr>
          </a:p>
          <a:p>
            <a:endParaRPr lang="en-US" dirty="0"/>
          </a:p>
        </p:txBody>
      </p:sp>
      <p:sp>
        <p:nvSpPr>
          <p:cNvPr id="4" name="Slide Number Placeholder 3"/>
          <p:cNvSpPr>
            <a:spLocks noGrp="1"/>
          </p:cNvSpPr>
          <p:nvPr>
            <p:ph type="sldNum" sz="quarter" idx="10"/>
          </p:nvPr>
        </p:nvSpPr>
        <p:spPr/>
        <p:txBody>
          <a:bodyPr/>
          <a:lstStyle/>
          <a:p>
            <a:fld id="{FB24949A-7887-9646-8EAD-B5344DB37F0F}" type="slidenum">
              <a:rPr lang="en-US" smtClean="0"/>
              <a:pPr/>
              <a:t>22</a:t>
            </a:fld>
            <a:endParaRPr lang="en-US"/>
          </a:p>
        </p:txBody>
      </p:sp>
    </p:spTree>
    <p:extLst>
      <p:ext uri="{BB962C8B-B14F-4D97-AF65-F5344CB8AC3E}">
        <p14:creationId xmlns:p14="http://schemas.microsoft.com/office/powerpoint/2010/main" xmlns="" val="11805821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Will you be the hero of your self operated foodservice</a:t>
            </a:r>
            <a:r>
              <a:rPr lang="en-US" baseline="0" dirty="0" smtClean="0"/>
              <a:t> story?</a:t>
            </a:r>
          </a:p>
          <a:p>
            <a:endParaRPr lang="en-US" baseline="0" dirty="0" smtClean="0"/>
          </a:p>
          <a:p>
            <a:r>
              <a:rPr lang="en-US" baseline="0" dirty="0" smtClean="0"/>
              <a:t>Marge’s story is a powerful one—</a:t>
            </a:r>
          </a:p>
          <a:p>
            <a:r>
              <a:rPr lang="en-US" baseline="0" dirty="0" smtClean="0"/>
              <a:t>She shared using the information when there was a foodservice contractor discussion – She didn’t have to spend time “finding” or calculating the data</a:t>
            </a:r>
          </a:p>
          <a:p>
            <a:r>
              <a:rPr lang="en-US" baseline="0" dirty="0" smtClean="0"/>
              <a:t>She used benchmarking as a comparative tool to evaluate the impact of room service implementation and used it to set performance targets.</a:t>
            </a:r>
          </a:p>
          <a:p>
            <a:endParaRPr lang="en-US" baseline="0" dirty="0" smtClean="0"/>
          </a:p>
          <a:p>
            <a:r>
              <a:rPr lang="en-US" baseline="0" dirty="0" smtClean="0"/>
              <a:t>It’s why Marge was selected for the 2015 Benchmarking award winning performance.  </a:t>
            </a:r>
            <a:endParaRPr lang="en-US" dirty="0"/>
          </a:p>
        </p:txBody>
      </p:sp>
      <p:sp>
        <p:nvSpPr>
          <p:cNvPr id="4" name="Slide Number Placeholder 3"/>
          <p:cNvSpPr>
            <a:spLocks noGrp="1"/>
          </p:cNvSpPr>
          <p:nvPr>
            <p:ph type="sldNum" sz="quarter" idx="10"/>
          </p:nvPr>
        </p:nvSpPr>
        <p:spPr/>
        <p:txBody>
          <a:bodyPr/>
          <a:lstStyle/>
          <a:p>
            <a:fld id="{FB24949A-7887-9646-8EAD-B5344DB37F0F}" type="slidenum">
              <a:rPr lang="en-US" smtClean="0"/>
              <a:pPr/>
              <a:t>23</a:t>
            </a:fld>
            <a:endParaRPr lang="en-US"/>
          </a:p>
        </p:txBody>
      </p:sp>
    </p:spTree>
    <p:extLst>
      <p:ext uri="{BB962C8B-B14F-4D97-AF65-F5344CB8AC3E}">
        <p14:creationId xmlns:p14="http://schemas.microsoft.com/office/powerpoint/2010/main" xmlns="" val="31033502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 want to thank you for inviting</a:t>
            </a:r>
            <a:r>
              <a:rPr lang="en-US" baseline="0" dirty="0" smtClean="0"/>
              <a:t> me to your chapter meeting</a:t>
            </a:r>
          </a:p>
          <a:p>
            <a:r>
              <a:rPr lang="en-US" baseline="0" dirty="0" smtClean="0"/>
              <a:t>Here are some resources for you </a:t>
            </a:r>
          </a:p>
          <a:p>
            <a:r>
              <a:rPr lang="en-US" baseline="0" dirty="0" smtClean="0"/>
              <a:t>I am opening up the room for any questions that you might have. </a:t>
            </a:r>
          </a:p>
          <a:p>
            <a:endParaRPr lang="en-US" baseline="0" dirty="0" smtClean="0"/>
          </a:p>
          <a:p>
            <a:r>
              <a:rPr lang="en-US" b="1" baseline="0" dirty="0" smtClean="0"/>
              <a:t>If time allows—go to site</a:t>
            </a:r>
          </a:p>
          <a:p>
            <a:endParaRPr lang="en-US" dirty="0"/>
          </a:p>
        </p:txBody>
      </p:sp>
      <p:sp>
        <p:nvSpPr>
          <p:cNvPr id="4" name="Slide Number Placeholder 3"/>
          <p:cNvSpPr>
            <a:spLocks noGrp="1"/>
          </p:cNvSpPr>
          <p:nvPr>
            <p:ph type="sldNum" sz="quarter" idx="10"/>
          </p:nvPr>
        </p:nvSpPr>
        <p:spPr/>
        <p:txBody>
          <a:bodyPr/>
          <a:lstStyle/>
          <a:p>
            <a:fld id="{FB24949A-7887-9646-8EAD-B5344DB37F0F}" type="slidenum">
              <a:rPr lang="en-US" smtClean="0"/>
              <a:pPr/>
              <a:t>24</a:t>
            </a:fld>
            <a:endParaRPr lang="en-US"/>
          </a:p>
        </p:txBody>
      </p:sp>
    </p:spTree>
    <p:extLst>
      <p:ext uri="{BB962C8B-B14F-4D97-AF65-F5344CB8AC3E}">
        <p14:creationId xmlns:p14="http://schemas.microsoft.com/office/powerpoint/2010/main" xmlns="" val="33240261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what</a:t>
            </a:r>
            <a:r>
              <a:rPr lang="en-US" baseline="0" dirty="0" smtClean="0"/>
              <a:t> is Benchmarking?</a:t>
            </a:r>
            <a:r>
              <a:rPr lang="en-US" dirty="0" smtClean="0"/>
              <a:t> </a:t>
            </a:r>
          </a:p>
          <a:p>
            <a:r>
              <a:rPr lang="en-US" dirty="0" smtClean="0"/>
              <a:t> As you see the definition of Benchmarking is about comparing your company</a:t>
            </a:r>
            <a:r>
              <a:rPr lang="en-US" baseline="0" dirty="0" smtClean="0"/>
              <a:t> to the industry bests or best practices</a:t>
            </a:r>
          </a:p>
          <a:p>
            <a:endParaRPr lang="en-US" baseline="0" dirty="0" smtClean="0"/>
          </a:p>
          <a:p>
            <a:r>
              <a:rPr lang="en-US" baseline="0" dirty="0" smtClean="0"/>
              <a:t>There are 3 objectives of benchmarking:</a:t>
            </a:r>
          </a:p>
          <a:p>
            <a:pPr marL="228600" indent="-228600">
              <a:buAutoNum type="arabicPeriod"/>
            </a:pPr>
            <a:r>
              <a:rPr lang="en-US" baseline="0" dirty="0" smtClean="0"/>
              <a:t>To determine what and where improvements are called for</a:t>
            </a:r>
          </a:p>
          <a:p>
            <a:pPr marL="228600" indent="-228600">
              <a:buAutoNum type="arabicPeriod"/>
            </a:pPr>
            <a:r>
              <a:rPr lang="en-US" baseline="0" dirty="0" smtClean="0"/>
              <a:t>To analyze how other organizations achieve their high performance levels</a:t>
            </a:r>
          </a:p>
          <a:p>
            <a:pPr marL="228600" indent="-228600">
              <a:buAutoNum type="arabicPeriod"/>
            </a:pPr>
            <a:r>
              <a:rPr lang="en-US" baseline="0" dirty="0" smtClean="0"/>
              <a:t>To use this information to improve your facilities performance</a:t>
            </a:r>
          </a:p>
          <a:p>
            <a:pPr marL="0" indent="0">
              <a:buNone/>
            </a:pPr>
            <a:r>
              <a:rPr lang="en-US" baseline="0" dirty="0" smtClean="0"/>
              <a:t>Benchmarking is a continuous process </a:t>
            </a:r>
            <a:endParaRPr lang="en-US" dirty="0"/>
          </a:p>
        </p:txBody>
      </p:sp>
      <p:sp>
        <p:nvSpPr>
          <p:cNvPr id="4" name="Slide Number Placeholder 3"/>
          <p:cNvSpPr>
            <a:spLocks noGrp="1"/>
          </p:cNvSpPr>
          <p:nvPr>
            <p:ph type="sldNum" sz="quarter" idx="10"/>
          </p:nvPr>
        </p:nvSpPr>
        <p:spPr/>
        <p:txBody>
          <a:bodyPr/>
          <a:lstStyle/>
          <a:p>
            <a:fld id="{FB24949A-7887-9646-8EAD-B5344DB37F0F}" type="slidenum">
              <a:rPr lang="en-US" smtClean="0"/>
              <a:pPr/>
              <a:t>3</a:t>
            </a:fld>
            <a:endParaRPr lang="en-US"/>
          </a:p>
        </p:txBody>
      </p:sp>
    </p:spTree>
    <p:extLst>
      <p:ext uri="{BB962C8B-B14F-4D97-AF65-F5344CB8AC3E}">
        <p14:creationId xmlns:p14="http://schemas.microsoft.com/office/powerpoint/2010/main" xmlns="" val="2612019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Many</a:t>
            </a:r>
            <a:r>
              <a:rPr lang="en-US" baseline="0" dirty="0" smtClean="0"/>
              <a:t> of you in the room have been part of a Continuous Improvement Project with either the Plan, Do, Check, Act and/or worked on a Six Sigma program</a:t>
            </a:r>
          </a:p>
          <a:p>
            <a:r>
              <a:rPr lang="en-US" baseline="0" dirty="0" smtClean="0"/>
              <a:t>Well…the process for continuous improvement begins with your disciple of benchmarking</a:t>
            </a: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FB24949A-7887-9646-8EAD-B5344DB37F0F}" type="slidenum">
              <a:rPr lang="en-US" smtClean="0"/>
              <a:pPr/>
              <a:t>4</a:t>
            </a:fld>
            <a:endParaRPr lang="en-US"/>
          </a:p>
        </p:txBody>
      </p:sp>
    </p:spTree>
    <p:extLst>
      <p:ext uri="{BB962C8B-B14F-4D97-AF65-F5344CB8AC3E}">
        <p14:creationId xmlns:p14="http://schemas.microsoft.com/office/powerpoint/2010/main" xmlns="" val="31038319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AHF Benchmarking</a:t>
            </a:r>
            <a:r>
              <a:rPr lang="en-US" baseline="0" dirty="0" smtClean="0"/>
              <a:t> Express is the toolkit of resources for the members</a:t>
            </a:r>
          </a:p>
          <a:p>
            <a:r>
              <a:rPr lang="en-US" baseline="0" dirty="0" smtClean="0"/>
              <a:t>There are Indicators in operational terms using a a standard language which allows you to compare over time </a:t>
            </a:r>
            <a:endParaRPr lang="en-US" dirty="0"/>
          </a:p>
        </p:txBody>
      </p:sp>
      <p:sp>
        <p:nvSpPr>
          <p:cNvPr id="4" name="Slide Number Placeholder 3"/>
          <p:cNvSpPr>
            <a:spLocks noGrp="1"/>
          </p:cNvSpPr>
          <p:nvPr>
            <p:ph type="sldNum" sz="quarter" idx="10"/>
          </p:nvPr>
        </p:nvSpPr>
        <p:spPr/>
        <p:txBody>
          <a:bodyPr/>
          <a:lstStyle/>
          <a:p>
            <a:fld id="{FB24949A-7887-9646-8EAD-B5344DB37F0F}"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Who uses it? </a:t>
            </a:r>
          </a:p>
          <a:p>
            <a:endParaRPr lang="en-US" dirty="0" smtClean="0"/>
          </a:p>
          <a:p>
            <a:r>
              <a:rPr lang="en-US" dirty="0" smtClean="0"/>
              <a:t>Why do</a:t>
            </a:r>
            <a:r>
              <a:rPr lang="en-US" baseline="0" dirty="0" smtClean="0"/>
              <a:t> you use it?</a:t>
            </a:r>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FB24949A-7887-9646-8EAD-B5344DB37F0F}" type="slidenum">
              <a:rPr lang="en-US" smtClean="0"/>
              <a:pPr/>
              <a:t>6</a:t>
            </a:fld>
            <a:endParaRPr lang="en-US"/>
          </a:p>
        </p:txBody>
      </p:sp>
    </p:spTree>
    <p:extLst>
      <p:ext uri="{BB962C8B-B14F-4D97-AF65-F5344CB8AC3E}">
        <p14:creationId xmlns:p14="http://schemas.microsoft.com/office/powerpoint/2010/main" xmlns="" val="23803974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Now we are going to watch a short story on the 2015 AHF Benchmarking Award recipient</a:t>
            </a:r>
            <a:r>
              <a:rPr lang="en-US" baseline="0" dirty="0" smtClean="0"/>
              <a:t> Marge </a:t>
            </a:r>
            <a:r>
              <a:rPr lang="en-US" baseline="0" dirty="0" err="1" smtClean="0"/>
              <a:t>Kipe</a:t>
            </a:r>
            <a:r>
              <a:rPr lang="en-US" baseline="0" dirty="0" smtClean="0"/>
              <a:t> from Reading Hospital in PA</a:t>
            </a:r>
            <a:endParaRPr lang="en-US" dirty="0" smtClean="0"/>
          </a:p>
          <a:p>
            <a:r>
              <a:rPr lang="en-US" dirty="0" smtClean="0"/>
              <a:t>Look for the various ways</a:t>
            </a:r>
            <a:r>
              <a:rPr lang="en-US" baseline="0" dirty="0" smtClean="0"/>
              <a:t> that Marge has used Benchmarking in her facility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FB24949A-7887-9646-8EAD-B5344DB37F0F}" type="slidenum">
              <a:rPr lang="en-US" smtClean="0"/>
              <a:pPr/>
              <a:t>7</a:t>
            </a:fld>
            <a:endParaRPr lang="en-US"/>
          </a:p>
        </p:txBody>
      </p:sp>
    </p:spTree>
    <p:extLst>
      <p:ext uri="{BB962C8B-B14F-4D97-AF65-F5344CB8AC3E}">
        <p14:creationId xmlns:p14="http://schemas.microsoft.com/office/powerpoint/2010/main" xmlns="" val="19241426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smtClean="0"/>
              <a:t>Now</a:t>
            </a:r>
            <a:r>
              <a:rPr lang="en-US" sz="1400" baseline="0" dirty="0" smtClean="0"/>
              <a:t> onto Supporting  Characters</a:t>
            </a:r>
            <a:endParaRPr lang="en-US" sz="1400" dirty="0" smtClean="0"/>
          </a:p>
          <a:p>
            <a:endParaRPr lang="en-US" sz="1400" dirty="0" smtClean="0"/>
          </a:p>
          <a:p>
            <a:r>
              <a:rPr lang="en-US" sz="1400" dirty="0" smtClean="0"/>
              <a:t>AHF Benchmarking</a:t>
            </a:r>
            <a:r>
              <a:rPr lang="en-US" sz="1400" baseline="0" dirty="0" smtClean="0"/>
              <a:t> Express was founded in one of our legacy organization and is one of the Oldest ongoing benchmarking programs that </a:t>
            </a:r>
          </a:p>
          <a:p>
            <a:r>
              <a:rPr lang="en-US" sz="1400" baseline="0" dirty="0" smtClean="0"/>
              <a:t> was developed by self operated foodservice directors for valid comparisons.  And many of the formulas are  Now used by other major benchmarking analytics programs.</a:t>
            </a:r>
          </a:p>
          <a:p>
            <a:endParaRPr lang="en-US" sz="1400" baseline="0" dirty="0" smtClean="0"/>
          </a:p>
          <a:p>
            <a:r>
              <a:rPr lang="en-US" sz="1400" baseline="0" dirty="0" smtClean="0"/>
              <a:t>The benchmarking program’s Focus is what is MOST important </a:t>
            </a:r>
          </a:p>
          <a:p>
            <a:r>
              <a:rPr lang="en-US" sz="1400" baseline="0" dirty="0" smtClean="0"/>
              <a:t>It is a Flexible tool with an online database with bells and whistles. </a:t>
            </a:r>
          </a:p>
          <a:p>
            <a:r>
              <a:rPr lang="en-US" sz="1400" baseline="0" dirty="0" smtClean="0"/>
              <a:t> Most other benchmarking programs are static and the  information provided could be 6 months to a year old</a:t>
            </a:r>
          </a:p>
          <a:p>
            <a:endParaRPr lang="en-US" sz="1400" baseline="0" dirty="0" smtClean="0"/>
          </a:p>
          <a:p>
            <a:r>
              <a:rPr lang="en-US" sz="1400" baseline="0" dirty="0" smtClean="0"/>
              <a:t>There is a mentoring program within AHF, for the entire AHF program and/or just for the benchmarking program.  </a:t>
            </a:r>
          </a:p>
          <a:p>
            <a:r>
              <a:rPr lang="en-US" sz="1400" baseline="0" dirty="0" smtClean="0"/>
              <a:t>If you are not part of a committee and passionate about benchmarking, then the Benchmarking Committee is just for you. </a:t>
            </a: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FB24949A-7887-9646-8EAD-B5344DB37F0F}" type="slidenum">
              <a:rPr lang="en-US" smtClean="0"/>
              <a:pPr/>
              <a:t>8</a:t>
            </a:fld>
            <a:endParaRPr lang="en-US"/>
          </a:p>
        </p:txBody>
      </p:sp>
    </p:spTree>
    <p:extLst>
      <p:ext uri="{BB962C8B-B14F-4D97-AF65-F5344CB8AC3E}">
        <p14:creationId xmlns:p14="http://schemas.microsoft.com/office/powerpoint/2010/main" xmlns="" val="7691614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smtClean="0"/>
              <a:t>As the operator, you want</a:t>
            </a:r>
            <a:r>
              <a:rPr lang="en-US" sz="1400" baseline="0" dirty="0" smtClean="0"/>
              <a:t> to be the Lead Character to Drive the ship and set it’s course</a:t>
            </a:r>
          </a:p>
          <a:p>
            <a:r>
              <a:rPr lang="en-US" sz="1400" baseline="0" dirty="0" smtClean="0"/>
              <a:t>Where is your destination?  </a:t>
            </a:r>
          </a:p>
          <a:p>
            <a:endParaRPr lang="en-US" sz="1400" baseline="0" dirty="0" smtClean="0"/>
          </a:p>
          <a:p>
            <a:r>
              <a:rPr lang="en-US" sz="1400" baseline="0" dirty="0" smtClean="0"/>
              <a:t>To do this:</a:t>
            </a:r>
          </a:p>
          <a:p>
            <a:r>
              <a:rPr lang="en-US" sz="1400" baseline="0" dirty="0" smtClean="0"/>
              <a:t>You Must influence others in your organization by Developing your own story instead of having others creating your plot</a:t>
            </a:r>
          </a:p>
          <a:p>
            <a:r>
              <a:rPr lang="en-US" sz="1400" baseline="0" dirty="0" smtClean="0"/>
              <a:t>So then you will need to Take time to understand your operations and the financial resources available  to tell your story</a:t>
            </a:r>
          </a:p>
          <a:p>
            <a:r>
              <a:rPr lang="en-US" sz="1400" baseline="0" dirty="0" smtClean="0"/>
              <a:t>I always tell members to make friends with your finance </a:t>
            </a:r>
            <a:r>
              <a:rPr lang="en-US" sz="1400" baseline="0" dirty="0" err="1" smtClean="0"/>
              <a:t>dept</a:t>
            </a:r>
            <a:r>
              <a:rPr lang="en-US" sz="1400" baseline="0" dirty="0" smtClean="0"/>
              <a:t>…</a:t>
            </a:r>
          </a:p>
          <a:p>
            <a:r>
              <a:rPr lang="en-US" sz="1400" baseline="0" dirty="0" smtClean="0"/>
              <a:t>This leads to The Plot</a:t>
            </a:r>
            <a:endParaRPr lang="en-US" sz="1400" dirty="0"/>
          </a:p>
        </p:txBody>
      </p:sp>
      <p:sp>
        <p:nvSpPr>
          <p:cNvPr id="4" name="Slide Number Placeholder 3"/>
          <p:cNvSpPr>
            <a:spLocks noGrp="1"/>
          </p:cNvSpPr>
          <p:nvPr>
            <p:ph type="sldNum" sz="quarter" idx="10"/>
          </p:nvPr>
        </p:nvSpPr>
        <p:spPr/>
        <p:txBody>
          <a:bodyPr/>
          <a:lstStyle/>
          <a:p>
            <a:fld id="{FB24949A-7887-9646-8EAD-B5344DB37F0F}" type="slidenum">
              <a:rPr lang="en-US" smtClean="0"/>
              <a:pPr/>
              <a:t>9</a:t>
            </a:fld>
            <a:endParaRPr lang="en-US"/>
          </a:p>
        </p:txBody>
      </p:sp>
    </p:spTree>
    <p:extLst>
      <p:ext uri="{BB962C8B-B14F-4D97-AF65-F5344CB8AC3E}">
        <p14:creationId xmlns:p14="http://schemas.microsoft.com/office/powerpoint/2010/main" xmlns="" val="17011470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latin typeface="Arial" pitchFamily="34" charset="0"/>
                <a:cs typeface="Arial"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219200"/>
            <a:ext cx="8229600" cy="1143000"/>
          </a:xfrm>
        </p:spPr>
        <p:txBody>
          <a:bodyPr/>
          <a:lstStyle>
            <a:lvl1pPr>
              <a:defRPr>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2438400"/>
            <a:ext cx="8229600" cy="4525963"/>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371600"/>
            <a:ext cx="8229600" cy="1143000"/>
          </a:xfrm>
        </p:spPr>
        <p:txBody>
          <a:bodyPr/>
          <a:lstStyle>
            <a:lvl1pPr>
              <a:defRPr>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2590800"/>
            <a:ext cx="4038600" cy="4343400"/>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2590800"/>
            <a:ext cx="4038600" cy="4343400"/>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8229600" cy="1143000"/>
          </a:xfrm>
        </p:spPr>
        <p:txBody>
          <a:bodyPr/>
          <a:lstStyle>
            <a:lvl1pPr>
              <a:defRPr>
                <a:latin typeface="Arial" pitchFamily="34" charset="0"/>
                <a:cs typeface="Arial"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2713038"/>
            <a:ext cx="4040188" cy="639762"/>
          </a:xfrm>
        </p:spPr>
        <p:txBody>
          <a:bodyPr anchor="b"/>
          <a:lstStyle>
            <a:lvl1pPr marL="0" indent="0">
              <a:buNone/>
              <a:defRPr sz="2400" b="1">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3429000"/>
            <a:ext cx="4040188" cy="3581400"/>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2713038"/>
            <a:ext cx="4041775" cy="639762"/>
          </a:xfrm>
        </p:spPr>
        <p:txBody>
          <a:bodyPr anchor="b"/>
          <a:lstStyle>
            <a:lvl1pPr marL="0" indent="0">
              <a:buNone/>
              <a:defRPr sz="2400" b="1">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3429000"/>
            <a:ext cx="4041775" cy="3581400"/>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2.jpe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theme" Target="../theme/theme2.xml"/><Relationship Id="rId5" Type="http://schemas.openxmlformats.org/officeDocument/2006/relationships/slideLayout" Target="../slideLayouts/slideLayout6.xml"/><Relationship Id="rId4"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748A94-51BD-4125-93B8-6392F72B97D7}" type="datetimeFigureOut">
              <a:rPr lang="en-US" smtClean="0"/>
              <a:pPr/>
              <a:t>5/17/2016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3CE81D-A9AD-4A50-AF5C-8548260B82CC}" type="slidenum">
              <a:rPr lang="en-US" smtClean="0"/>
              <a:pPr/>
              <a:t>‹#›</a:t>
            </a:fld>
            <a:endParaRPr lang="en-US"/>
          </a:p>
        </p:txBody>
      </p:sp>
      <p:pic>
        <p:nvPicPr>
          <p:cNvPr id="7" name="Picture 6" descr="Benchmarking Cover Slide.jpg"/>
          <p:cNvPicPr>
            <a:picLocks noChangeAspect="1"/>
          </p:cNvPicPr>
          <p:nvPr userDrawn="1"/>
        </p:nvPicPr>
        <p:blipFill>
          <a:blip r:embed="rId3" cstate="print"/>
          <a:stretch>
            <a:fillRect/>
          </a:stretch>
        </p:blipFill>
        <p:spPr>
          <a:xfrm>
            <a:off x="0" y="-152400"/>
            <a:ext cx="9466729" cy="73152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FF3FC6-F750-4A57-AB59-36A90BDCF790}" type="datetimeFigureOut">
              <a:rPr lang="en-US" smtClean="0"/>
              <a:pPr/>
              <a:t>5/17/2016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7A9D62-D6AD-4370-9583-C14E171DF8BE}" type="slidenum">
              <a:rPr lang="en-US" smtClean="0"/>
              <a:pPr/>
              <a:t>‹#›</a:t>
            </a:fld>
            <a:endParaRPr lang="en-US"/>
          </a:p>
        </p:txBody>
      </p:sp>
      <p:pic>
        <p:nvPicPr>
          <p:cNvPr id="7" name="Picture 6" descr="Benchmarking Data Slide.jpg"/>
          <p:cNvPicPr>
            <a:picLocks noChangeAspect="1"/>
          </p:cNvPicPr>
          <p:nvPr userDrawn="1"/>
        </p:nvPicPr>
        <p:blipFill>
          <a:blip r:embed="rId7" cstate="print"/>
          <a:stretch>
            <a:fillRect/>
          </a:stretch>
        </p:blipFill>
        <p:spPr>
          <a:xfrm>
            <a:off x="0" y="0"/>
            <a:ext cx="9230061" cy="7132320"/>
          </a:xfrm>
          <a:prstGeom prst="rect">
            <a:avLst/>
          </a:prstGeom>
        </p:spPr>
      </p:pic>
    </p:spTree>
  </p:cSld>
  <p:clrMap bg1="lt1" tx1="dk1" bg2="lt2" tx2="dk2" accent1="accent1" accent2="accent2" accent3="accent3" accent4="accent4" accent5="accent5" accent6="accent6" hlink="hlink" folHlink="folHlink"/>
  <p:sldLayoutIdLst>
    <p:sldLayoutId id="2147483659" r:id="rId1"/>
    <p:sldLayoutId id="2147483660" r:id="rId2"/>
    <p:sldLayoutId id="2147483662" r:id="rId3"/>
    <p:sldLayoutId id="2147483663" r:id="rId4"/>
    <p:sldLayoutId id="2147483665" r:id="rId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hyperlink" Target="http://www.healthcarefoodservice.org/benchmarking" TargetMode="External"/><Relationship Id="rId2" Type="http://schemas.openxmlformats.org/officeDocument/2006/relationships/notesSlide" Target="../notesSlides/notesSlide24.xml"/><Relationship Id="rId1" Type="http://schemas.openxmlformats.org/officeDocument/2006/relationships/slideLayout" Target="../slideLayouts/slideLayout3.xml"/><Relationship Id="rId5" Type="http://schemas.openxmlformats.org/officeDocument/2006/relationships/hyperlink" Target="mailto:eboone@corporatedining.com" TargetMode="External"/><Relationship Id="rId4" Type="http://schemas.openxmlformats.org/officeDocument/2006/relationships/hyperlink" Target="mailto:AHFBenchmarking@CorporateDining.com"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Uo3AUilwwK4"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3">
                    <a:lumMod val="75000"/>
                  </a:schemeClr>
                </a:solidFill>
              </a:rPr>
              <a:t>Key Performance Indicators</a:t>
            </a:r>
            <a:endParaRPr lang="en-US" dirty="0">
              <a:solidFill>
                <a:schemeClr val="accent3">
                  <a:lumMod val="75000"/>
                </a:schemeClr>
              </a:solidFill>
            </a:endParaRPr>
          </a:p>
        </p:txBody>
      </p:sp>
      <p:pic>
        <p:nvPicPr>
          <p:cNvPr id="4" name="Content Placeholder 3"/>
          <p:cNvPicPr>
            <a:picLocks noGrp="1" noChangeAspect="1"/>
          </p:cNvPicPr>
          <p:nvPr>
            <p:ph sz="half" idx="1"/>
          </p:nvPr>
        </p:nvPicPr>
        <p:blipFill>
          <a:blip r:embed="rId3" cstate="print"/>
          <a:srcRect l="15137" r="15137"/>
          <a:stretch>
            <a:fillRect/>
          </a:stretch>
        </p:blipFill>
        <p:spPr>
          <a:xfrm>
            <a:off x="5562600" y="2590800"/>
            <a:ext cx="3330074" cy="3581400"/>
          </a:xfrm>
        </p:spPr>
      </p:pic>
      <p:sp>
        <p:nvSpPr>
          <p:cNvPr id="5" name="Content Placeholder 4"/>
          <p:cNvSpPr>
            <a:spLocks noGrp="1"/>
          </p:cNvSpPr>
          <p:nvPr>
            <p:ph sz="half" idx="2"/>
          </p:nvPr>
        </p:nvSpPr>
        <p:spPr>
          <a:xfrm>
            <a:off x="533400" y="2489319"/>
            <a:ext cx="4724400" cy="4343400"/>
          </a:xfrm>
        </p:spPr>
        <p:txBody>
          <a:bodyPr/>
          <a:lstStyle/>
          <a:p>
            <a:r>
              <a:rPr lang="en-US" dirty="0" smtClean="0"/>
              <a:t>Those </a:t>
            </a:r>
            <a:r>
              <a:rPr lang="en-US" dirty="0"/>
              <a:t>few things that MUST go right for an organization to be </a:t>
            </a:r>
            <a:r>
              <a:rPr lang="en-US" dirty="0" smtClean="0"/>
              <a:t>successful.</a:t>
            </a:r>
          </a:p>
          <a:p>
            <a:pPr marL="0" indent="0">
              <a:buNone/>
            </a:pPr>
            <a:endParaRPr lang="en-US" dirty="0" smtClean="0"/>
          </a:p>
          <a:p>
            <a:r>
              <a:rPr lang="en-US" dirty="0" smtClean="0"/>
              <a:t>Common, historical &amp; measureable.</a:t>
            </a:r>
          </a:p>
          <a:p>
            <a:pPr marL="0" indent="0">
              <a:buNone/>
            </a:pPr>
            <a:endParaRPr lang="en-US" dirty="0"/>
          </a:p>
        </p:txBody>
      </p:sp>
    </p:spTree>
    <p:extLst>
      <p:ext uri="{BB962C8B-B14F-4D97-AF65-F5344CB8AC3E}">
        <p14:creationId xmlns:p14="http://schemas.microsoft.com/office/powerpoint/2010/main" xmlns="" val="31645958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8229600" cy="762000"/>
          </a:xfrm>
        </p:spPr>
        <p:txBody>
          <a:bodyPr>
            <a:normAutofit/>
          </a:bodyPr>
          <a:lstStyle/>
          <a:p>
            <a:r>
              <a:rPr lang="en-US" sz="4000" dirty="0" smtClean="0">
                <a:solidFill>
                  <a:schemeClr val="accent3">
                    <a:lumMod val="75000"/>
                  </a:schemeClr>
                </a:solidFill>
                <a:latin typeface="Arial"/>
                <a:cs typeface="Arial"/>
              </a:rPr>
              <a:t>Chapters In Your Story  - KPI</a:t>
            </a:r>
            <a:endParaRPr lang="en-US" sz="4000" dirty="0">
              <a:solidFill>
                <a:schemeClr val="accent3">
                  <a:lumMod val="75000"/>
                </a:schemeClr>
              </a:solidFill>
              <a:latin typeface="Arial"/>
              <a:cs typeface="Arial"/>
            </a:endParaRPr>
          </a:p>
        </p:txBody>
      </p:sp>
      <p:sp>
        <p:nvSpPr>
          <p:cNvPr id="3" name="Content Placeholder 2"/>
          <p:cNvSpPr>
            <a:spLocks noGrp="1"/>
          </p:cNvSpPr>
          <p:nvPr>
            <p:ph idx="1"/>
          </p:nvPr>
        </p:nvSpPr>
        <p:spPr>
          <a:xfrm>
            <a:off x="457200" y="2362200"/>
            <a:ext cx="8229600" cy="4602163"/>
          </a:xfrm>
        </p:spPr>
        <p:txBody>
          <a:bodyPr>
            <a:normAutofit fontScale="92500" lnSpcReduction="10000"/>
          </a:bodyPr>
          <a:lstStyle/>
          <a:p>
            <a:r>
              <a:rPr lang="en-US" dirty="0" smtClean="0"/>
              <a:t>Average Retail Transaction</a:t>
            </a:r>
          </a:p>
          <a:p>
            <a:r>
              <a:rPr lang="en-US" dirty="0" smtClean="0"/>
              <a:t>Net of Cash per Patient or Resident Day</a:t>
            </a:r>
          </a:p>
          <a:p>
            <a:r>
              <a:rPr lang="en-US" dirty="0" smtClean="0"/>
              <a:t>Net Cost per Patient or Resident Day</a:t>
            </a:r>
          </a:p>
          <a:p>
            <a:r>
              <a:rPr lang="en-US" dirty="0" smtClean="0"/>
              <a:t>Total Food Cost per Patient or Resident Day</a:t>
            </a:r>
          </a:p>
          <a:p>
            <a:r>
              <a:rPr lang="en-US" dirty="0" smtClean="0"/>
              <a:t>Dietitian Hours Worked per Patient or Resident Day</a:t>
            </a:r>
          </a:p>
          <a:p>
            <a:r>
              <a:rPr lang="en-US" dirty="0" smtClean="0"/>
              <a:t>Labor Hours per Meal</a:t>
            </a:r>
          </a:p>
          <a:p>
            <a:r>
              <a:rPr lang="en-US" dirty="0" smtClean="0"/>
              <a:t>Floor Stock per Patient or Resident Day</a:t>
            </a:r>
          </a:p>
          <a:p>
            <a:r>
              <a:rPr lang="en-US" dirty="0" smtClean="0"/>
              <a:t>Supply/Other per Patient or Resident Day</a:t>
            </a:r>
          </a:p>
          <a:p>
            <a:pPr marL="0" indent="0">
              <a:buNone/>
            </a:pPr>
            <a:endParaRPr lang="en-US" dirty="0"/>
          </a:p>
        </p:txBody>
      </p:sp>
    </p:spTree>
    <p:extLst>
      <p:ext uri="{BB962C8B-B14F-4D97-AF65-F5344CB8AC3E}">
        <p14:creationId xmlns:p14="http://schemas.microsoft.com/office/powerpoint/2010/main" xmlns="" val="26746642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676400"/>
            <a:ext cx="8229600" cy="1447800"/>
          </a:xfrm>
        </p:spPr>
        <p:txBody>
          <a:bodyPr>
            <a:noAutofit/>
          </a:bodyPr>
          <a:lstStyle/>
          <a:p>
            <a:r>
              <a:rPr lang="en-US" dirty="0" smtClean="0">
                <a:solidFill>
                  <a:schemeClr val="accent3">
                    <a:lumMod val="75000"/>
                  </a:schemeClr>
                </a:solidFill>
                <a:latin typeface="Arial"/>
                <a:cs typeface="Arial"/>
              </a:rPr>
              <a:t>What chapters are important to your administrators?</a:t>
            </a:r>
            <a:endParaRPr lang="en-US" dirty="0">
              <a:solidFill>
                <a:schemeClr val="accent3">
                  <a:lumMod val="75000"/>
                </a:schemeClr>
              </a:solidFill>
              <a:latin typeface="Arial"/>
              <a:cs typeface="Arial"/>
            </a:endParaRPr>
          </a:p>
        </p:txBody>
      </p:sp>
      <p:sp>
        <p:nvSpPr>
          <p:cNvPr id="3" name="Content Placeholder 2"/>
          <p:cNvSpPr>
            <a:spLocks noGrp="1"/>
          </p:cNvSpPr>
          <p:nvPr>
            <p:ph idx="1"/>
          </p:nvPr>
        </p:nvSpPr>
        <p:spPr>
          <a:xfrm>
            <a:off x="304800" y="3200400"/>
            <a:ext cx="6324600" cy="2438400"/>
          </a:xfrm>
        </p:spPr>
        <p:txBody>
          <a:bodyPr>
            <a:normAutofit/>
          </a:bodyPr>
          <a:lstStyle/>
          <a:p>
            <a:r>
              <a:rPr lang="en-US" sz="3900" dirty="0" smtClean="0">
                <a:solidFill>
                  <a:srgbClr val="000000"/>
                </a:solidFill>
              </a:rPr>
              <a:t>Food cost</a:t>
            </a:r>
          </a:p>
          <a:p>
            <a:r>
              <a:rPr lang="en-US" sz="3900" dirty="0" smtClean="0">
                <a:solidFill>
                  <a:srgbClr val="000000"/>
                </a:solidFill>
              </a:rPr>
              <a:t>Supply cost</a:t>
            </a:r>
          </a:p>
          <a:p>
            <a:r>
              <a:rPr lang="en-US" sz="3600" dirty="0" smtClean="0">
                <a:solidFill>
                  <a:srgbClr val="000000"/>
                </a:solidFill>
              </a:rPr>
              <a:t>Labor hours or cost</a:t>
            </a:r>
          </a:p>
        </p:txBody>
      </p:sp>
      <p:sp>
        <p:nvSpPr>
          <p:cNvPr id="4" name="TextBox 3"/>
          <p:cNvSpPr txBox="1"/>
          <p:nvPr/>
        </p:nvSpPr>
        <p:spPr>
          <a:xfrm>
            <a:off x="5148649" y="5529996"/>
            <a:ext cx="3962400" cy="646331"/>
          </a:xfrm>
          <a:prstGeom prst="rect">
            <a:avLst/>
          </a:prstGeom>
          <a:noFill/>
        </p:spPr>
        <p:txBody>
          <a:bodyPr wrap="square" rtlCol="0">
            <a:spAutoFit/>
          </a:bodyPr>
          <a:lstStyle/>
          <a:p>
            <a:r>
              <a:rPr lang="en-US" sz="3600" b="1" dirty="0" smtClean="0">
                <a:solidFill>
                  <a:schemeClr val="accent2">
                    <a:lumMod val="75000"/>
                  </a:schemeClr>
                </a:solidFill>
                <a:latin typeface="Segoe Script" pitchFamily="34" charset="0"/>
              </a:rPr>
              <a:t>Have you asked?</a:t>
            </a:r>
            <a:endParaRPr lang="en-US" sz="3600" b="1" dirty="0">
              <a:solidFill>
                <a:schemeClr val="accent2">
                  <a:lumMod val="75000"/>
                </a:schemeClr>
              </a:solidFill>
              <a:latin typeface="Segoe Script"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3378" y="1447800"/>
            <a:ext cx="8229600" cy="1143000"/>
          </a:xfrm>
        </p:spPr>
        <p:txBody>
          <a:bodyPr>
            <a:normAutofit/>
          </a:bodyPr>
          <a:lstStyle/>
          <a:p>
            <a:r>
              <a:rPr lang="en-US" dirty="0" smtClean="0">
                <a:solidFill>
                  <a:schemeClr val="accent3">
                    <a:lumMod val="75000"/>
                  </a:schemeClr>
                </a:solidFill>
                <a:latin typeface="Arial"/>
                <a:cs typeface="Arial"/>
              </a:rPr>
              <a:t>Telling Your Story</a:t>
            </a:r>
            <a:endParaRPr lang="en-US" dirty="0">
              <a:solidFill>
                <a:schemeClr val="accent3">
                  <a:lumMod val="75000"/>
                </a:schemeClr>
              </a:solidFill>
              <a:latin typeface="Arial"/>
              <a:cs typeface="Arial"/>
            </a:endParaRPr>
          </a:p>
        </p:txBody>
      </p:sp>
      <p:sp>
        <p:nvSpPr>
          <p:cNvPr id="3" name="Content Placeholder 2"/>
          <p:cNvSpPr>
            <a:spLocks noGrp="1"/>
          </p:cNvSpPr>
          <p:nvPr>
            <p:ph idx="1"/>
          </p:nvPr>
        </p:nvSpPr>
        <p:spPr>
          <a:xfrm>
            <a:off x="463378" y="2438400"/>
            <a:ext cx="8452022" cy="4648200"/>
          </a:xfrm>
        </p:spPr>
        <p:txBody>
          <a:bodyPr/>
          <a:lstStyle/>
          <a:p>
            <a:r>
              <a:rPr lang="en-US" altLang="en-US" dirty="0" smtClean="0">
                <a:solidFill>
                  <a:srgbClr val="000000"/>
                </a:solidFill>
              </a:rPr>
              <a:t>Communicate performance as an on-going conversation</a:t>
            </a:r>
          </a:p>
          <a:p>
            <a:pPr lvl="1"/>
            <a:r>
              <a:rPr lang="en-US" altLang="en-US" dirty="0" smtClean="0">
                <a:solidFill>
                  <a:srgbClr val="000000"/>
                </a:solidFill>
              </a:rPr>
              <a:t>Providing the 3,000 ft. level (big picture) </a:t>
            </a:r>
          </a:p>
          <a:p>
            <a:pPr marL="457200" lvl="1" indent="0">
              <a:buNone/>
            </a:pPr>
            <a:endParaRPr lang="en-US" altLang="en-US" dirty="0" smtClean="0">
              <a:solidFill>
                <a:srgbClr val="000000"/>
              </a:solidFill>
            </a:endParaRPr>
          </a:p>
          <a:p>
            <a:r>
              <a:rPr lang="en-US" altLang="en-US" dirty="0" smtClean="0">
                <a:solidFill>
                  <a:srgbClr val="000000"/>
                </a:solidFill>
              </a:rPr>
              <a:t>Benchmarking is a business critical function</a:t>
            </a:r>
          </a:p>
          <a:p>
            <a:pPr marL="0" indent="0">
              <a:buNone/>
            </a:pPr>
            <a:endParaRPr lang="en-US" altLang="en-US" dirty="0">
              <a:solidFill>
                <a:srgbClr val="000000"/>
              </a:solidFill>
            </a:endParaRPr>
          </a:p>
          <a:p>
            <a:r>
              <a:rPr lang="en-US" altLang="en-US" dirty="0" smtClean="0">
                <a:solidFill>
                  <a:srgbClr val="000000"/>
                </a:solidFill>
              </a:rPr>
              <a:t>Teach key </a:t>
            </a:r>
            <a:r>
              <a:rPr lang="en-US" altLang="en-US" dirty="0">
                <a:solidFill>
                  <a:srgbClr val="000000"/>
                </a:solidFill>
              </a:rPr>
              <a:t>metrics </a:t>
            </a:r>
            <a:r>
              <a:rPr lang="en-US" altLang="en-US" dirty="0" smtClean="0">
                <a:solidFill>
                  <a:srgbClr val="000000"/>
                </a:solidFill>
              </a:rPr>
              <a:t>and targets with </a:t>
            </a:r>
            <a:r>
              <a:rPr lang="en-US" altLang="en-US" dirty="0">
                <a:solidFill>
                  <a:srgbClr val="000000"/>
                </a:solidFill>
              </a:rPr>
              <a:t>staff </a:t>
            </a:r>
          </a:p>
          <a:p>
            <a:endParaRPr lang="en-US" dirty="0"/>
          </a:p>
        </p:txBody>
      </p:sp>
    </p:spTree>
    <p:extLst>
      <p:ext uri="{BB962C8B-B14F-4D97-AF65-F5344CB8AC3E}">
        <p14:creationId xmlns:p14="http://schemas.microsoft.com/office/powerpoint/2010/main" xmlns="" val="11584325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3" cstate="print"/>
          <a:srcRect l="-21251" t="1201" r="-56268"/>
          <a:stretch/>
        </p:blipFill>
        <p:spPr>
          <a:xfrm>
            <a:off x="1676400" y="1676400"/>
            <a:ext cx="8002250" cy="5364163"/>
          </a:xfrm>
        </p:spPr>
      </p:pic>
    </p:spTree>
    <p:extLst>
      <p:ext uri="{BB962C8B-B14F-4D97-AF65-F5344CB8AC3E}">
        <p14:creationId xmlns:p14="http://schemas.microsoft.com/office/powerpoint/2010/main" xmlns="" val="15925125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71600"/>
            <a:ext cx="8229600" cy="990600"/>
          </a:xfrm>
        </p:spPr>
        <p:txBody>
          <a:bodyPr>
            <a:normAutofit/>
          </a:bodyPr>
          <a:lstStyle/>
          <a:p>
            <a:r>
              <a:rPr lang="en-US" sz="4000" dirty="0" smtClean="0">
                <a:solidFill>
                  <a:schemeClr val="accent3">
                    <a:lumMod val="75000"/>
                  </a:schemeClr>
                </a:solidFill>
                <a:latin typeface="Arial"/>
                <a:cs typeface="Arial"/>
              </a:rPr>
              <a:t>Benchmark Reports–Visual Aids  </a:t>
            </a:r>
            <a:endParaRPr lang="en-US" sz="4000" dirty="0">
              <a:solidFill>
                <a:schemeClr val="accent3">
                  <a:lumMod val="75000"/>
                </a:schemeClr>
              </a:solidFill>
              <a:latin typeface="Arial"/>
              <a:cs typeface="Arial"/>
            </a:endParaRPr>
          </a:p>
        </p:txBody>
      </p:sp>
      <p:sp>
        <p:nvSpPr>
          <p:cNvPr id="3" name="Content Placeholder 2"/>
          <p:cNvSpPr>
            <a:spLocks noGrp="1"/>
          </p:cNvSpPr>
          <p:nvPr>
            <p:ph idx="1"/>
          </p:nvPr>
        </p:nvSpPr>
        <p:spPr>
          <a:xfrm>
            <a:off x="457200" y="2362200"/>
            <a:ext cx="8229600" cy="4602163"/>
          </a:xfrm>
        </p:spPr>
        <p:txBody>
          <a:bodyPr>
            <a:normAutofit/>
          </a:bodyPr>
          <a:lstStyle/>
          <a:p>
            <a:r>
              <a:rPr lang="en-US" dirty="0" smtClean="0">
                <a:solidFill>
                  <a:srgbClr val="000000"/>
                </a:solidFill>
              </a:rPr>
              <a:t>Key Performance Indicators - Green</a:t>
            </a:r>
            <a:r>
              <a:rPr lang="en-US" dirty="0">
                <a:solidFill>
                  <a:srgbClr val="000000"/>
                </a:solidFill>
              </a:rPr>
              <a:t>, </a:t>
            </a:r>
            <a:r>
              <a:rPr lang="en-US" dirty="0" smtClean="0">
                <a:solidFill>
                  <a:srgbClr val="000000"/>
                </a:solidFill>
              </a:rPr>
              <a:t>Yellow</a:t>
            </a:r>
            <a:r>
              <a:rPr lang="en-US" dirty="0">
                <a:solidFill>
                  <a:srgbClr val="000000"/>
                </a:solidFill>
              </a:rPr>
              <a:t>, </a:t>
            </a:r>
            <a:r>
              <a:rPr lang="en-US" dirty="0" smtClean="0">
                <a:solidFill>
                  <a:srgbClr val="000000"/>
                </a:solidFill>
              </a:rPr>
              <a:t>Red </a:t>
            </a:r>
            <a:endParaRPr lang="en-US" dirty="0">
              <a:solidFill>
                <a:srgbClr val="000000"/>
              </a:solidFill>
            </a:endParaRPr>
          </a:p>
          <a:p>
            <a:pPr lvl="2"/>
            <a:r>
              <a:rPr lang="en-US" dirty="0">
                <a:solidFill>
                  <a:srgbClr val="000000"/>
                </a:solidFill>
              </a:rPr>
              <a:t>Quickly identify the desired percentile </a:t>
            </a:r>
            <a:r>
              <a:rPr lang="en-US" dirty="0" smtClean="0">
                <a:solidFill>
                  <a:srgbClr val="000000"/>
                </a:solidFill>
              </a:rPr>
              <a:t>ranking</a:t>
            </a:r>
          </a:p>
          <a:p>
            <a:pPr marL="1371600" lvl="3" indent="0">
              <a:buNone/>
            </a:pPr>
            <a:endParaRPr lang="en-US" dirty="0" smtClean="0">
              <a:solidFill>
                <a:schemeClr val="accent3">
                  <a:lumMod val="50000"/>
                </a:schemeClr>
              </a:solidFill>
            </a:endParaRPr>
          </a:p>
          <a:p>
            <a:pPr marL="1371600" lvl="3" indent="0">
              <a:buNone/>
            </a:pPr>
            <a:endParaRPr lang="en-US" dirty="0">
              <a:solidFill>
                <a:schemeClr val="accent3">
                  <a:lumMod val="50000"/>
                </a:schemeClr>
              </a:solidFill>
            </a:endParaRPr>
          </a:p>
          <a:p>
            <a:pPr marL="1371600" lvl="3" indent="0">
              <a:buNone/>
            </a:pPr>
            <a:endParaRPr lang="en-US" dirty="0">
              <a:solidFill>
                <a:schemeClr val="accent3">
                  <a:lumMod val="50000"/>
                </a:schemeClr>
              </a:solidFill>
            </a:endParaRPr>
          </a:p>
          <a:p>
            <a:pPr marL="1371600" lvl="3" indent="0">
              <a:buNone/>
            </a:pPr>
            <a:endParaRPr lang="en-US" dirty="0" smtClean="0">
              <a:solidFill>
                <a:schemeClr val="accent3">
                  <a:lumMod val="50000"/>
                </a:schemeClr>
              </a:solidFill>
            </a:endParaRPr>
          </a:p>
          <a:p>
            <a:pPr marL="914400" lvl="2" indent="0">
              <a:buNone/>
            </a:pPr>
            <a:endParaRPr lang="en-US" altLang="en-US" dirty="0" smtClean="0">
              <a:solidFill>
                <a:schemeClr val="accent3">
                  <a:lumMod val="50000"/>
                </a:schemeClr>
              </a:solidFill>
            </a:endParaRPr>
          </a:p>
          <a:p>
            <a:pPr lvl="2"/>
            <a:endParaRPr lang="en-US" dirty="0"/>
          </a:p>
          <a:p>
            <a:pPr marL="114300" indent="0">
              <a:buNone/>
              <a:defRPr/>
            </a:pPr>
            <a:endParaRPr lang="en-US" dirty="0"/>
          </a:p>
          <a:p>
            <a:endParaRPr lang="en-US" dirty="0"/>
          </a:p>
        </p:txBody>
      </p:sp>
      <p:pic>
        <p:nvPicPr>
          <p:cNvPr id="4" name="Picture 3"/>
          <p:cNvPicPr>
            <a:picLocks noChangeAspect="1"/>
          </p:cNvPicPr>
          <p:nvPr/>
        </p:nvPicPr>
        <p:blipFill>
          <a:blip r:embed="rId3" cstate="print"/>
          <a:stretch>
            <a:fillRect/>
          </a:stretch>
        </p:blipFill>
        <p:spPr>
          <a:xfrm>
            <a:off x="1143000" y="4057650"/>
            <a:ext cx="6248400" cy="2343150"/>
          </a:xfrm>
          <a:prstGeom prst="rect">
            <a:avLst/>
          </a:prstGeom>
        </p:spPr>
      </p:pic>
    </p:spTree>
    <p:extLst>
      <p:ext uri="{BB962C8B-B14F-4D97-AF65-F5344CB8AC3E}">
        <p14:creationId xmlns:p14="http://schemas.microsoft.com/office/powerpoint/2010/main" xmlns="" val="25423500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219200"/>
            <a:ext cx="8382000" cy="1143000"/>
          </a:xfrm>
        </p:spPr>
        <p:txBody>
          <a:bodyPr>
            <a:normAutofit/>
          </a:bodyPr>
          <a:lstStyle/>
          <a:p>
            <a:r>
              <a:rPr lang="en-US" dirty="0" smtClean="0">
                <a:solidFill>
                  <a:schemeClr val="accent3">
                    <a:lumMod val="75000"/>
                  </a:schemeClr>
                </a:solidFill>
                <a:latin typeface="Arial"/>
                <a:cs typeface="Arial"/>
              </a:rPr>
              <a:t>Benchmark Reports–Visual </a:t>
            </a:r>
            <a:r>
              <a:rPr lang="en-US" dirty="0">
                <a:solidFill>
                  <a:schemeClr val="accent3">
                    <a:lumMod val="75000"/>
                  </a:schemeClr>
                </a:solidFill>
                <a:latin typeface="Arial"/>
                <a:cs typeface="Arial"/>
              </a:rPr>
              <a:t>Aids </a:t>
            </a:r>
            <a:endParaRPr lang="en-US" dirty="0">
              <a:latin typeface="Arial"/>
              <a:cs typeface="Arial"/>
            </a:endParaRPr>
          </a:p>
        </p:txBody>
      </p:sp>
      <p:sp>
        <p:nvSpPr>
          <p:cNvPr id="3" name="Content Placeholder 2"/>
          <p:cNvSpPr>
            <a:spLocks noGrp="1"/>
          </p:cNvSpPr>
          <p:nvPr>
            <p:ph idx="1"/>
          </p:nvPr>
        </p:nvSpPr>
        <p:spPr/>
        <p:txBody>
          <a:bodyPr/>
          <a:lstStyle/>
          <a:p>
            <a:r>
              <a:rPr lang="en-US" dirty="0">
                <a:solidFill>
                  <a:srgbClr val="000000"/>
                </a:solidFill>
              </a:rPr>
              <a:t>Filter to select best </a:t>
            </a:r>
            <a:r>
              <a:rPr lang="en-US" dirty="0" smtClean="0">
                <a:solidFill>
                  <a:srgbClr val="000000"/>
                </a:solidFill>
              </a:rPr>
              <a:t>setting:</a:t>
            </a:r>
          </a:p>
          <a:p>
            <a:pPr lvl="1"/>
            <a:r>
              <a:rPr lang="en-US" dirty="0" smtClean="0">
                <a:solidFill>
                  <a:srgbClr val="000000"/>
                </a:solidFill>
              </a:rPr>
              <a:t>bed </a:t>
            </a:r>
            <a:r>
              <a:rPr lang="en-US" dirty="0">
                <a:solidFill>
                  <a:srgbClr val="000000"/>
                </a:solidFill>
              </a:rPr>
              <a:t>size, service type, hospital type </a:t>
            </a:r>
            <a:r>
              <a:rPr lang="en-US" dirty="0" smtClean="0">
                <a:solidFill>
                  <a:srgbClr val="000000"/>
                </a:solidFill>
              </a:rPr>
              <a:t>and/or location</a:t>
            </a:r>
          </a:p>
          <a:p>
            <a:pPr marL="457200" lvl="1" indent="0">
              <a:buNone/>
            </a:pPr>
            <a:endParaRPr lang="en-US" dirty="0">
              <a:solidFill>
                <a:srgbClr val="000000"/>
              </a:solidFill>
            </a:endParaRPr>
          </a:p>
          <a:p>
            <a:r>
              <a:rPr lang="en-US" dirty="0">
                <a:solidFill>
                  <a:srgbClr val="000000"/>
                </a:solidFill>
              </a:rPr>
              <a:t>Export the percentiles to a </a:t>
            </a:r>
            <a:r>
              <a:rPr lang="en-US" dirty="0" smtClean="0">
                <a:solidFill>
                  <a:srgbClr val="000000"/>
                </a:solidFill>
              </a:rPr>
              <a:t>spreadsheet</a:t>
            </a:r>
          </a:p>
          <a:p>
            <a:pPr lvl="1"/>
            <a:r>
              <a:rPr lang="en-US" altLang="en-US" dirty="0" smtClean="0">
                <a:solidFill>
                  <a:srgbClr val="000000"/>
                </a:solidFill>
              </a:rPr>
              <a:t>Create </a:t>
            </a:r>
            <a:r>
              <a:rPr lang="en-US" altLang="en-US" dirty="0">
                <a:solidFill>
                  <a:srgbClr val="000000"/>
                </a:solidFill>
              </a:rPr>
              <a:t>your own internal dashboard</a:t>
            </a:r>
          </a:p>
          <a:p>
            <a:pPr lvl="1"/>
            <a:r>
              <a:rPr lang="en-US" altLang="en-US" dirty="0">
                <a:solidFill>
                  <a:srgbClr val="000000"/>
                </a:solidFill>
              </a:rPr>
              <a:t>Measure internal changes over periods of time</a:t>
            </a:r>
          </a:p>
          <a:p>
            <a:endParaRPr lang="en-US" dirty="0"/>
          </a:p>
        </p:txBody>
      </p:sp>
    </p:spTree>
    <p:extLst>
      <p:ext uri="{BB962C8B-B14F-4D97-AF65-F5344CB8AC3E}">
        <p14:creationId xmlns:p14="http://schemas.microsoft.com/office/powerpoint/2010/main" xmlns="" val="32560582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19200"/>
            <a:ext cx="8229600" cy="838200"/>
          </a:xfrm>
        </p:spPr>
        <p:txBody>
          <a:bodyPr/>
          <a:lstStyle/>
          <a:p>
            <a:r>
              <a:rPr lang="en-US" dirty="0" smtClean="0">
                <a:solidFill>
                  <a:schemeClr val="accent3">
                    <a:lumMod val="75000"/>
                  </a:schemeClr>
                </a:solidFill>
              </a:rPr>
              <a:t>Trend Report</a:t>
            </a:r>
            <a:endParaRPr lang="en-US" dirty="0">
              <a:solidFill>
                <a:schemeClr val="accent3">
                  <a:lumMod val="75000"/>
                </a:schemeClr>
              </a:solidFill>
            </a:endParaRPr>
          </a:p>
        </p:txBody>
      </p:sp>
      <p:pic>
        <p:nvPicPr>
          <p:cNvPr id="5" name="Content Placeholder 3"/>
          <p:cNvPicPr>
            <a:picLocks noGrp="1" noChangeAspect="1"/>
          </p:cNvPicPr>
          <p:nvPr>
            <p:ph idx="1"/>
          </p:nvPr>
        </p:nvPicPr>
        <p:blipFill rotWithShape="1">
          <a:blip r:embed="rId3" cstate="print"/>
          <a:srcRect l="-18617" t="-5410" r="-15025" b="-1"/>
          <a:stretch/>
        </p:blipFill>
        <p:spPr>
          <a:xfrm>
            <a:off x="90927" y="1804504"/>
            <a:ext cx="8900673" cy="5159860"/>
          </a:xfrm>
          <a:prstGeom prst="rect">
            <a:avLst/>
          </a:prstGeom>
        </p:spPr>
      </p:pic>
    </p:spTree>
    <p:extLst>
      <p:ext uri="{BB962C8B-B14F-4D97-AF65-F5344CB8AC3E}">
        <p14:creationId xmlns:p14="http://schemas.microsoft.com/office/powerpoint/2010/main" xmlns="" val="361463933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3">
                    <a:lumMod val="75000"/>
                  </a:schemeClr>
                </a:solidFill>
              </a:rPr>
              <a:t>Benchmark Reporting </a:t>
            </a:r>
            <a:endParaRPr lang="en-US" dirty="0">
              <a:solidFill>
                <a:schemeClr val="accent3">
                  <a:lumMod val="75000"/>
                </a:schemeClr>
              </a:solidFill>
            </a:endParaRPr>
          </a:p>
        </p:txBody>
      </p:sp>
      <p:pic>
        <p:nvPicPr>
          <p:cNvPr id="4" name="Content Placeholder 3"/>
          <p:cNvPicPr>
            <a:picLocks noGrp="1" noChangeAspect="1"/>
          </p:cNvPicPr>
          <p:nvPr>
            <p:ph idx="1"/>
          </p:nvPr>
        </p:nvPicPr>
        <p:blipFill>
          <a:blip r:embed="rId3" cstate="print"/>
          <a:srcRect l="-8069" r="-8069"/>
          <a:stretch>
            <a:fillRect/>
          </a:stretch>
        </p:blipFill>
        <p:spPr>
          <a:xfrm>
            <a:off x="381000" y="2209800"/>
            <a:ext cx="8229600" cy="4525963"/>
          </a:xfrm>
        </p:spPr>
      </p:pic>
    </p:spTree>
    <p:extLst>
      <p:ext uri="{BB962C8B-B14F-4D97-AF65-F5344CB8AC3E}">
        <p14:creationId xmlns:p14="http://schemas.microsoft.com/office/powerpoint/2010/main" xmlns="" val="230421267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accent3">
                    <a:lumMod val="75000"/>
                  </a:schemeClr>
                </a:solidFill>
                <a:latin typeface="Arial"/>
                <a:cs typeface="Arial"/>
              </a:rPr>
              <a:t>Benchmark Monthly Report</a:t>
            </a:r>
            <a:endParaRPr lang="en-US" dirty="0">
              <a:latin typeface="Arial"/>
              <a:cs typeface="Arial"/>
            </a:endParaRPr>
          </a:p>
        </p:txBody>
      </p:sp>
      <p:pic>
        <p:nvPicPr>
          <p:cNvPr id="4" name="Content Placeholder 3"/>
          <p:cNvPicPr>
            <a:picLocks noChangeAspect="1"/>
          </p:cNvPicPr>
          <p:nvPr/>
        </p:nvPicPr>
        <p:blipFill rotWithShape="1">
          <a:blip r:embed="rId3" cstate="print"/>
          <a:srcRect t="-8654" b="-23500"/>
          <a:stretch/>
        </p:blipFill>
        <p:spPr>
          <a:xfrm>
            <a:off x="381000" y="2368550"/>
            <a:ext cx="8229600" cy="4525963"/>
          </a:xfrm>
          <a:prstGeom prst="rect">
            <a:avLst/>
          </a:prstGeom>
        </p:spPr>
      </p:pic>
    </p:spTree>
    <p:extLst>
      <p:ext uri="{BB962C8B-B14F-4D97-AF65-F5344CB8AC3E}">
        <p14:creationId xmlns:p14="http://schemas.microsoft.com/office/powerpoint/2010/main" xmlns="" val="33461888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600200"/>
            <a:ext cx="8305800" cy="3124200"/>
          </a:xfrm>
        </p:spPr>
        <p:txBody>
          <a:bodyPr>
            <a:normAutofit/>
          </a:bodyPr>
          <a:lstStyle/>
          <a:p>
            <a:r>
              <a:rPr lang="en-US" sz="6700" b="1" dirty="0" smtClean="0">
                <a:solidFill>
                  <a:schemeClr val="accent3">
                    <a:lumMod val="75000"/>
                  </a:schemeClr>
                </a:solidFill>
                <a:latin typeface="Arial"/>
                <a:ea typeface="Verdana" panose="020B0604030504040204" pitchFamily="34" charset="0"/>
                <a:cs typeface="Arial"/>
              </a:rPr>
              <a:t>Benchmarking</a:t>
            </a:r>
            <a:r>
              <a:rPr lang="en-US" dirty="0" smtClean="0">
                <a:solidFill>
                  <a:schemeClr val="accent3">
                    <a:lumMod val="75000"/>
                  </a:schemeClr>
                </a:solidFill>
              </a:rPr>
              <a:t>  </a:t>
            </a:r>
            <a:br>
              <a:rPr lang="en-US" dirty="0" smtClean="0">
                <a:solidFill>
                  <a:schemeClr val="accent3">
                    <a:lumMod val="75000"/>
                  </a:schemeClr>
                </a:solidFill>
              </a:rPr>
            </a:br>
            <a:r>
              <a:rPr lang="en-US" dirty="0" smtClean="0">
                <a:solidFill>
                  <a:schemeClr val="accent3">
                    <a:lumMod val="75000"/>
                  </a:schemeClr>
                </a:solidFill>
                <a:latin typeface="Arial"/>
                <a:cs typeface="Arial"/>
              </a:rPr>
              <a:t>The Art of Using Numbers to Tell Your Self-Operated Story</a:t>
            </a:r>
            <a:endParaRPr lang="en-US" dirty="0">
              <a:solidFill>
                <a:schemeClr val="accent3">
                  <a:lumMod val="75000"/>
                </a:schemeClr>
              </a:solidFill>
              <a:latin typeface="Arial"/>
              <a:cs typeface="Arial"/>
            </a:endParaRPr>
          </a:p>
        </p:txBody>
      </p:sp>
      <p:sp>
        <p:nvSpPr>
          <p:cNvPr id="3" name="Subtitle 2"/>
          <p:cNvSpPr>
            <a:spLocks noGrp="1"/>
          </p:cNvSpPr>
          <p:nvPr>
            <p:ph type="subTitle" idx="1"/>
          </p:nvPr>
        </p:nvSpPr>
        <p:spPr>
          <a:xfrm>
            <a:off x="228600" y="4419600"/>
            <a:ext cx="8763000" cy="1752600"/>
          </a:xfrm>
        </p:spPr>
        <p:txBody>
          <a:bodyPr>
            <a:noAutofit/>
          </a:bodyPr>
          <a:lstStyle/>
          <a:p>
            <a:endParaRPr lang="en-US" sz="2400" dirty="0" smtClean="0"/>
          </a:p>
          <a:p>
            <a:r>
              <a:rPr lang="en-US" sz="2400" b="1" dirty="0" smtClean="0"/>
              <a:t>Liz Boone, RD, LD, MBA</a:t>
            </a:r>
          </a:p>
          <a:p>
            <a:r>
              <a:rPr lang="en-US" sz="2400" b="1" dirty="0" smtClean="0"/>
              <a:t>Corporate Dining, Inc.</a:t>
            </a:r>
            <a:endParaRPr lang="en-US" sz="2400" b="1" dirty="0"/>
          </a:p>
        </p:txBody>
      </p:sp>
      <p:pic>
        <p:nvPicPr>
          <p:cNvPr id="4" name="Picture 3"/>
          <p:cNvPicPr>
            <a:picLocks noChangeAspect="1"/>
          </p:cNvPicPr>
          <p:nvPr/>
        </p:nvPicPr>
        <p:blipFill>
          <a:blip r:embed="rId3" cstate="print"/>
          <a:stretch>
            <a:fillRect/>
          </a:stretch>
        </p:blipFill>
        <p:spPr>
          <a:xfrm>
            <a:off x="3962400" y="5867400"/>
            <a:ext cx="1752600" cy="887681"/>
          </a:xfrm>
          <a:prstGeom prst="rect">
            <a:avLst/>
          </a:prstGeom>
        </p:spPr>
      </p:pic>
    </p:spTree>
    <p:extLst>
      <p:ext uri="{BB962C8B-B14F-4D97-AF65-F5344CB8AC3E}">
        <p14:creationId xmlns:p14="http://schemas.microsoft.com/office/powerpoint/2010/main" xmlns="" val="21591302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066800"/>
            <a:ext cx="8229600" cy="1143000"/>
          </a:xfrm>
        </p:spPr>
        <p:txBody>
          <a:bodyPr>
            <a:noAutofit/>
          </a:bodyPr>
          <a:lstStyle/>
          <a:p>
            <a:r>
              <a:rPr lang="en-US" dirty="0" smtClean="0">
                <a:solidFill>
                  <a:srgbClr val="FF0000"/>
                </a:solidFill>
                <a:latin typeface="Narkisim" panose="020E0502050101010101" pitchFamily="34" charset="-79"/>
                <a:cs typeface="Narkisim" panose="020E0502050101010101" pitchFamily="34" charset="-79"/>
              </a:rPr>
              <a:t> </a:t>
            </a:r>
            <a:r>
              <a:rPr lang="en-US" dirty="0" smtClean="0">
                <a:solidFill>
                  <a:schemeClr val="accent3">
                    <a:lumMod val="75000"/>
                  </a:schemeClr>
                </a:solidFill>
                <a:latin typeface="Arial"/>
                <a:cs typeface="Arial"/>
              </a:rPr>
              <a:t>Enhanced Dashboard</a:t>
            </a:r>
            <a:endParaRPr lang="en-US" dirty="0">
              <a:solidFill>
                <a:srgbClr val="FF0000"/>
              </a:solidFill>
              <a:latin typeface="Arial"/>
              <a:cs typeface="Arial"/>
            </a:endParaRPr>
          </a:p>
        </p:txBody>
      </p:sp>
      <p:pic>
        <p:nvPicPr>
          <p:cNvPr id="4" name="Content Placeholder 3"/>
          <p:cNvPicPr>
            <a:picLocks noGrp="1" noChangeAspect="1"/>
          </p:cNvPicPr>
          <p:nvPr>
            <p:ph idx="1"/>
          </p:nvPr>
        </p:nvPicPr>
        <p:blipFill>
          <a:blip r:embed="rId3" cstate="print"/>
          <a:stretch>
            <a:fillRect/>
          </a:stretch>
        </p:blipFill>
        <p:spPr>
          <a:xfrm>
            <a:off x="457200" y="1981200"/>
            <a:ext cx="8382000" cy="4754563"/>
          </a:xfrm>
        </p:spPr>
      </p:pic>
    </p:spTree>
    <p:extLst>
      <p:ext uri="{BB962C8B-B14F-4D97-AF65-F5344CB8AC3E}">
        <p14:creationId xmlns:p14="http://schemas.microsoft.com/office/powerpoint/2010/main" xmlns="" val="400782225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3">
                    <a:lumMod val="75000"/>
                  </a:schemeClr>
                </a:solidFill>
              </a:rPr>
              <a:t>Core Conflict</a:t>
            </a:r>
            <a:endParaRPr lang="en-US" dirty="0">
              <a:solidFill>
                <a:schemeClr val="accent3">
                  <a:lumMod val="75000"/>
                </a:schemeClr>
              </a:solidFill>
            </a:endParaRPr>
          </a:p>
        </p:txBody>
      </p:sp>
      <p:sp>
        <p:nvSpPr>
          <p:cNvPr id="3" name="Content Placeholder 2"/>
          <p:cNvSpPr>
            <a:spLocks noGrp="1"/>
          </p:cNvSpPr>
          <p:nvPr>
            <p:ph sz="half" idx="1"/>
          </p:nvPr>
        </p:nvSpPr>
        <p:spPr>
          <a:xfrm>
            <a:off x="457200" y="2590800"/>
            <a:ext cx="5105400" cy="4343400"/>
          </a:xfrm>
        </p:spPr>
        <p:txBody>
          <a:bodyPr/>
          <a:lstStyle/>
          <a:p>
            <a:r>
              <a:rPr lang="en-US" sz="3600" dirty="0" smtClean="0"/>
              <a:t>Antagonists </a:t>
            </a:r>
          </a:p>
          <a:p>
            <a:pPr lvl="1"/>
            <a:r>
              <a:rPr lang="en-US" sz="3200" dirty="0" smtClean="0"/>
              <a:t>Food service contractors</a:t>
            </a:r>
          </a:p>
          <a:p>
            <a:pPr lvl="1"/>
            <a:r>
              <a:rPr lang="en-US" sz="3200" dirty="0" smtClean="0"/>
              <a:t>Supply chain or labor consultants</a:t>
            </a:r>
          </a:p>
          <a:p>
            <a:pPr lvl="1"/>
            <a:r>
              <a:rPr lang="en-US" sz="3200" dirty="0" smtClean="0"/>
              <a:t>Others</a:t>
            </a:r>
            <a:endParaRPr lang="en-US" sz="3200" dirty="0"/>
          </a:p>
        </p:txBody>
      </p:sp>
      <p:pic>
        <p:nvPicPr>
          <p:cNvPr id="5" name="Content Placeholder 4"/>
          <p:cNvPicPr>
            <a:picLocks noGrp="1" noChangeAspect="1"/>
          </p:cNvPicPr>
          <p:nvPr>
            <p:ph sz="half" idx="2"/>
          </p:nvPr>
        </p:nvPicPr>
        <p:blipFill>
          <a:blip r:embed="rId3" cstate="print"/>
          <a:srcRect l="-8114" r="-8114"/>
          <a:stretch>
            <a:fillRect/>
          </a:stretch>
        </p:blipFill>
        <p:spPr>
          <a:xfrm>
            <a:off x="6019800" y="3581400"/>
            <a:ext cx="2590800" cy="2786332"/>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600200"/>
            <a:ext cx="8229600" cy="685800"/>
          </a:xfrm>
        </p:spPr>
        <p:txBody>
          <a:bodyPr>
            <a:normAutofit fontScale="90000"/>
          </a:bodyPr>
          <a:lstStyle/>
          <a:p>
            <a:r>
              <a:rPr lang="en-US" dirty="0" smtClean="0">
                <a:solidFill>
                  <a:schemeClr val="accent3">
                    <a:lumMod val="75000"/>
                  </a:schemeClr>
                </a:solidFill>
                <a:latin typeface="Arial"/>
                <a:cs typeface="Arial"/>
              </a:rPr>
              <a:t>Running the Credits</a:t>
            </a:r>
            <a:endParaRPr lang="en-US" b="1" dirty="0">
              <a:solidFill>
                <a:schemeClr val="accent3">
                  <a:lumMod val="75000"/>
                </a:schemeClr>
              </a:solidFill>
              <a:latin typeface="Narkisim" panose="020E0502050101010101" pitchFamily="34" charset="-79"/>
              <a:cs typeface="Narkisim" panose="020E0502050101010101" pitchFamily="34" charset="-79"/>
            </a:endParaRPr>
          </a:p>
        </p:txBody>
      </p:sp>
      <p:sp>
        <p:nvSpPr>
          <p:cNvPr id="3" name="Content Placeholder 2"/>
          <p:cNvSpPr>
            <a:spLocks noGrp="1"/>
          </p:cNvSpPr>
          <p:nvPr>
            <p:ph idx="1"/>
          </p:nvPr>
        </p:nvSpPr>
        <p:spPr>
          <a:xfrm>
            <a:off x="446903" y="2362200"/>
            <a:ext cx="8229600" cy="4436076"/>
          </a:xfrm>
        </p:spPr>
        <p:txBody>
          <a:bodyPr>
            <a:normAutofit/>
          </a:bodyPr>
          <a:lstStyle/>
          <a:p>
            <a:r>
              <a:rPr lang="en-US" dirty="0" smtClean="0">
                <a:solidFill>
                  <a:srgbClr val="000000"/>
                </a:solidFill>
              </a:rPr>
              <a:t>Solicit collaborative benchmarking partners </a:t>
            </a:r>
          </a:p>
          <a:p>
            <a:pPr marL="0" indent="0">
              <a:buNone/>
            </a:pPr>
            <a:endParaRPr lang="en-US" dirty="0" smtClean="0">
              <a:solidFill>
                <a:srgbClr val="000000"/>
              </a:solidFill>
            </a:endParaRPr>
          </a:p>
          <a:p>
            <a:r>
              <a:rPr lang="en-US" dirty="0" smtClean="0">
                <a:solidFill>
                  <a:srgbClr val="000000"/>
                </a:solidFill>
              </a:rPr>
              <a:t>General </a:t>
            </a:r>
            <a:r>
              <a:rPr lang="en-US" dirty="0" err="1" smtClean="0">
                <a:solidFill>
                  <a:srgbClr val="000000"/>
                </a:solidFill>
              </a:rPr>
              <a:t>Listserve</a:t>
            </a:r>
            <a:r>
              <a:rPr lang="en-US" dirty="0" smtClean="0">
                <a:solidFill>
                  <a:srgbClr val="000000"/>
                </a:solidFill>
              </a:rPr>
              <a:t> and Mentoring</a:t>
            </a:r>
          </a:p>
          <a:p>
            <a:pPr lvl="1"/>
            <a:r>
              <a:rPr lang="en-US" dirty="0" smtClean="0">
                <a:solidFill>
                  <a:srgbClr val="000000"/>
                </a:solidFill>
              </a:rPr>
              <a:t>Stories, tips and tools used by other facilities</a:t>
            </a:r>
          </a:p>
          <a:p>
            <a:pPr lvl="1"/>
            <a:r>
              <a:rPr lang="en-US" dirty="0" smtClean="0">
                <a:solidFill>
                  <a:srgbClr val="000000"/>
                </a:solidFill>
              </a:rPr>
              <a:t>Mentoring with AHF Benchmarking Committee members</a:t>
            </a:r>
          </a:p>
          <a:p>
            <a:r>
              <a:rPr lang="en-US" dirty="0" smtClean="0">
                <a:solidFill>
                  <a:srgbClr val="000000"/>
                </a:solidFill>
              </a:rPr>
              <a:t>Communication tools</a:t>
            </a:r>
          </a:p>
          <a:p>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533400" y="1676400"/>
            <a:ext cx="7924800" cy="1905000"/>
          </a:xfrm>
        </p:spPr>
        <p:txBody>
          <a:bodyPr>
            <a:noAutofit/>
          </a:bodyPr>
          <a:lstStyle/>
          <a:p>
            <a:r>
              <a:rPr lang="en-US" dirty="0" smtClean="0">
                <a:solidFill>
                  <a:schemeClr val="accent3">
                    <a:lumMod val="75000"/>
                  </a:schemeClr>
                </a:solidFill>
              </a:rPr>
              <a:t>Will you be the hero of your self-operated </a:t>
            </a:r>
            <a:r>
              <a:rPr lang="en-US" sz="4000" dirty="0" smtClean="0">
                <a:solidFill>
                  <a:schemeClr val="accent3">
                    <a:lumMod val="75000"/>
                  </a:schemeClr>
                </a:solidFill>
              </a:rPr>
              <a:t>foodservice story?</a:t>
            </a:r>
            <a:endParaRPr lang="en-US" sz="4000" dirty="0">
              <a:solidFill>
                <a:schemeClr val="accent3">
                  <a:lumMod val="75000"/>
                </a:schemeClr>
              </a:solidFill>
            </a:endParaRPr>
          </a:p>
        </p:txBody>
      </p:sp>
      <p:pic>
        <p:nvPicPr>
          <p:cNvPr id="4" name="Content Placeholder 3"/>
          <p:cNvPicPr>
            <a:picLocks noGrp="1" noChangeAspect="1"/>
          </p:cNvPicPr>
          <p:nvPr/>
        </p:nvPicPr>
        <p:blipFill>
          <a:blip r:embed="rId3" cstate="print"/>
          <a:srcRect l="-40915" r="-40915"/>
          <a:stretch>
            <a:fillRect/>
          </a:stretch>
        </p:blipFill>
        <p:spPr>
          <a:xfrm>
            <a:off x="1828800" y="3578603"/>
            <a:ext cx="6012717" cy="3306763"/>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295400"/>
            <a:ext cx="8229600" cy="990600"/>
          </a:xfrm>
        </p:spPr>
        <p:txBody>
          <a:bodyPr>
            <a:normAutofit/>
          </a:bodyPr>
          <a:lstStyle/>
          <a:p>
            <a:r>
              <a:rPr lang="en-US" dirty="0" smtClean="0">
                <a:solidFill>
                  <a:schemeClr val="accent3">
                    <a:lumMod val="75000"/>
                  </a:schemeClr>
                </a:solidFill>
              </a:rPr>
              <a:t>Resources</a:t>
            </a:r>
            <a:endParaRPr lang="en-US" dirty="0">
              <a:solidFill>
                <a:schemeClr val="accent3">
                  <a:lumMod val="75000"/>
                </a:schemeClr>
              </a:solidFill>
            </a:endParaRPr>
          </a:p>
        </p:txBody>
      </p:sp>
      <p:sp>
        <p:nvSpPr>
          <p:cNvPr id="3" name="Content Placeholder 2"/>
          <p:cNvSpPr>
            <a:spLocks noGrp="1"/>
          </p:cNvSpPr>
          <p:nvPr>
            <p:ph idx="1"/>
          </p:nvPr>
        </p:nvSpPr>
        <p:spPr>
          <a:xfrm>
            <a:off x="457200" y="2133600"/>
            <a:ext cx="8229600" cy="4830763"/>
          </a:xfrm>
        </p:spPr>
        <p:txBody>
          <a:bodyPr>
            <a:normAutofit/>
          </a:bodyPr>
          <a:lstStyle/>
          <a:p>
            <a:r>
              <a:rPr lang="en-US" altLang="en-US" dirty="0"/>
              <a:t>Website </a:t>
            </a:r>
            <a:r>
              <a:rPr lang="en-US" altLang="en-US" sz="2800" dirty="0">
                <a:hlinkClick r:id="rId3"/>
              </a:rPr>
              <a:t>www.healthcarefoodservice.org/benchmarking</a:t>
            </a:r>
            <a:r>
              <a:rPr lang="en-US" altLang="en-US" sz="2400" dirty="0"/>
              <a:t> </a:t>
            </a:r>
            <a:endParaRPr lang="en-US" altLang="en-US" sz="2400" dirty="0" smtClean="0"/>
          </a:p>
          <a:p>
            <a:r>
              <a:rPr lang="en-US" altLang="en-US" dirty="0" smtClean="0"/>
              <a:t>Request </a:t>
            </a:r>
            <a:r>
              <a:rPr lang="en-US" altLang="en-US" dirty="0"/>
              <a:t>a </a:t>
            </a:r>
            <a:r>
              <a:rPr lang="en-US" altLang="en-US" dirty="0" smtClean="0"/>
              <a:t>mentor</a:t>
            </a:r>
            <a:endParaRPr lang="en-US" altLang="en-US" dirty="0"/>
          </a:p>
          <a:p>
            <a:pPr marL="457200" lvl="1" indent="0">
              <a:buNone/>
            </a:pPr>
            <a:r>
              <a:rPr lang="en-US" altLang="en-US" dirty="0">
                <a:hlinkClick r:id="rId4"/>
              </a:rPr>
              <a:t>AHFBenchmarking@</a:t>
            </a:r>
            <a:r>
              <a:rPr lang="en-US" altLang="en-US" dirty="0" smtClean="0">
                <a:hlinkClick r:id="rId4"/>
              </a:rPr>
              <a:t>CorporateDining.com</a:t>
            </a:r>
            <a:endParaRPr lang="en-US" altLang="en-US" dirty="0" smtClean="0"/>
          </a:p>
          <a:p>
            <a:pPr marL="457200" lvl="1" indent="0">
              <a:buNone/>
            </a:pPr>
            <a:endParaRPr lang="en-US" altLang="en-US" dirty="0" smtClean="0"/>
          </a:p>
          <a:p>
            <a:pPr>
              <a:spcBef>
                <a:spcPts val="0"/>
              </a:spcBef>
              <a:spcAft>
                <a:spcPts val="1200"/>
              </a:spcAft>
            </a:pPr>
            <a:r>
              <a:rPr lang="en-US" altLang="en-US" dirty="0" smtClean="0"/>
              <a:t>Consider adding </a:t>
            </a:r>
            <a:r>
              <a:rPr lang="en-US" altLang="en-US" dirty="0"/>
              <a:t>Enhanced dashboard </a:t>
            </a:r>
            <a:r>
              <a:rPr lang="en-US" altLang="en-US" dirty="0" smtClean="0"/>
              <a:t>program to your membership</a:t>
            </a:r>
          </a:p>
          <a:p>
            <a:pPr>
              <a:spcBef>
                <a:spcPts val="0"/>
              </a:spcBef>
              <a:spcAft>
                <a:spcPts val="1200"/>
              </a:spcAft>
            </a:pPr>
            <a:r>
              <a:rPr lang="en-US" altLang="en-US" dirty="0" smtClean="0"/>
              <a:t>My email contact:  </a:t>
            </a:r>
            <a:r>
              <a:rPr lang="en-US" altLang="en-US" sz="2800" dirty="0" smtClean="0">
                <a:hlinkClick r:id="rId5"/>
              </a:rPr>
              <a:t>eboone@corporatedining.com</a:t>
            </a:r>
            <a:endParaRPr lang="en-US" altLang="en-US" sz="2800" dirty="0" smtClean="0"/>
          </a:p>
          <a:p>
            <a:pPr>
              <a:spcBef>
                <a:spcPts val="0"/>
              </a:spcBef>
              <a:spcAft>
                <a:spcPts val="1200"/>
              </a:spcAft>
            </a:pPr>
            <a:endParaRPr lang="en-US" altLang="en-US" dirty="0"/>
          </a:p>
          <a:p>
            <a:pPr marL="0" indent="0">
              <a:buNone/>
            </a:pPr>
            <a:endParaRPr lang="en-US" dirty="0"/>
          </a:p>
        </p:txBody>
      </p:sp>
    </p:spTree>
    <p:extLst>
      <p:ext uri="{BB962C8B-B14F-4D97-AF65-F5344CB8AC3E}">
        <p14:creationId xmlns:p14="http://schemas.microsoft.com/office/powerpoint/2010/main" xmlns="" val="3588193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3">
                    <a:lumMod val="75000"/>
                  </a:schemeClr>
                </a:solidFill>
              </a:rPr>
              <a:t>What is Benchmarking?</a:t>
            </a:r>
            <a:endParaRPr lang="en-US" dirty="0">
              <a:solidFill>
                <a:schemeClr val="accent3">
                  <a:lumMod val="75000"/>
                </a:schemeClr>
              </a:solidFill>
            </a:endParaRPr>
          </a:p>
        </p:txBody>
      </p:sp>
      <p:sp>
        <p:nvSpPr>
          <p:cNvPr id="3" name="Content Placeholder 2"/>
          <p:cNvSpPr>
            <a:spLocks noGrp="1"/>
          </p:cNvSpPr>
          <p:nvPr>
            <p:ph idx="1"/>
          </p:nvPr>
        </p:nvSpPr>
        <p:spPr/>
        <p:txBody>
          <a:bodyPr>
            <a:normAutofit/>
          </a:bodyPr>
          <a:lstStyle/>
          <a:p>
            <a:r>
              <a:rPr lang="en-US" sz="2800" dirty="0" smtClean="0"/>
              <a:t>The process of comparing one’s business process and performance metrics to industry bests or best practices from other companies</a:t>
            </a:r>
          </a:p>
          <a:p>
            <a:pPr marL="0" indent="0">
              <a:buNone/>
            </a:pPr>
            <a:endParaRPr lang="en-US" sz="2800" dirty="0" smtClean="0"/>
          </a:p>
          <a:p>
            <a:r>
              <a:rPr lang="en-US" sz="2800" dirty="0" smtClean="0"/>
              <a:t>The 3 objectives of benchmarking are:</a:t>
            </a:r>
          </a:p>
          <a:p>
            <a:pPr lvl="1"/>
            <a:r>
              <a:rPr lang="en-US" sz="2400" dirty="0" smtClean="0"/>
              <a:t>Determine improvements</a:t>
            </a:r>
          </a:p>
          <a:p>
            <a:pPr lvl="1"/>
            <a:r>
              <a:rPr lang="en-US" sz="2400" dirty="0" smtClean="0"/>
              <a:t>Analyze others</a:t>
            </a:r>
          </a:p>
          <a:p>
            <a:pPr lvl="1"/>
            <a:r>
              <a:rPr lang="en-US" sz="2400" dirty="0" smtClean="0"/>
              <a:t>Improve performance</a:t>
            </a:r>
          </a:p>
          <a:p>
            <a:pPr lvl="1"/>
            <a:endParaRPr lang="en-US" sz="2000" dirty="0" smtClean="0"/>
          </a:p>
          <a:p>
            <a:pPr lvl="1"/>
            <a:endParaRPr lang="en-US" sz="2000" dirty="0" smtClean="0"/>
          </a:p>
          <a:p>
            <a:pPr marL="0" indent="0">
              <a:buNone/>
            </a:pPr>
            <a:endParaRPr lang="en-US" sz="2400" dirty="0"/>
          </a:p>
        </p:txBody>
      </p:sp>
    </p:spTree>
    <p:extLst>
      <p:ext uri="{BB962C8B-B14F-4D97-AF65-F5344CB8AC3E}">
        <p14:creationId xmlns:p14="http://schemas.microsoft.com/office/powerpoint/2010/main" xmlns="" val="24215706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71600"/>
            <a:ext cx="8229600" cy="990600"/>
          </a:xfrm>
        </p:spPr>
        <p:txBody>
          <a:bodyPr/>
          <a:lstStyle/>
          <a:p>
            <a:r>
              <a:rPr lang="en-US" dirty="0" smtClean="0">
                <a:solidFill>
                  <a:srgbClr val="77933C"/>
                </a:solidFill>
              </a:rPr>
              <a:t>Discipline of Benchmarking</a:t>
            </a:r>
            <a:endParaRPr lang="en-US" dirty="0">
              <a:solidFill>
                <a:srgbClr val="77933C"/>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2338243010"/>
              </p:ext>
            </p:extLst>
          </p:nvPr>
        </p:nvGraphicFramePr>
        <p:xfrm>
          <a:off x="457200" y="2209801"/>
          <a:ext cx="8229600" cy="4648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38657214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77933C"/>
                </a:solidFill>
              </a:rPr>
              <a:t>AHF Benchmarking </a:t>
            </a:r>
            <a:r>
              <a:rPr lang="en-US" i="1" dirty="0" smtClean="0">
                <a:solidFill>
                  <a:srgbClr val="77933C"/>
                </a:solidFill>
              </a:rPr>
              <a:t>Express</a:t>
            </a:r>
            <a:endParaRPr lang="en-US" i="1" dirty="0">
              <a:solidFill>
                <a:srgbClr val="77933C"/>
              </a:solidFill>
            </a:endParaRPr>
          </a:p>
        </p:txBody>
      </p:sp>
      <p:sp>
        <p:nvSpPr>
          <p:cNvPr id="3" name="Content Placeholder 2"/>
          <p:cNvSpPr>
            <a:spLocks noGrp="1"/>
          </p:cNvSpPr>
          <p:nvPr>
            <p:ph idx="1"/>
          </p:nvPr>
        </p:nvSpPr>
        <p:spPr>
          <a:xfrm>
            <a:off x="457200" y="2286000"/>
            <a:ext cx="8229600" cy="4678363"/>
          </a:xfrm>
        </p:spPr>
        <p:txBody>
          <a:bodyPr/>
          <a:lstStyle/>
          <a:p>
            <a:r>
              <a:rPr lang="en-US" dirty="0" smtClean="0"/>
              <a:t>Provides indicators that describe their facilities in operational terms</a:t>
            </a:r>
          </a:p>
          <a:p>
            <a:r>
              <a:rPr lang="en-US" dirty="0" smtClean="0"/>
              <a:t>Standardizes the language used and allows comparisons to other organizations similar to yourself</a:t>
            </a:r>
          </a:p>
          <a:p>
            <a:r>
              <a:rPr lang="en-US" dirty="0" smtClean="0"/>
              <a:t>Allows you to compare your operation  over time</a:t>
            </a:r>
          </a:p>
          <a:p>
            <a:endParaRPr lang="en-US" dirty="0" smtClean="0"/>
          </a:p>
          <a:p>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 </a:t>
            </a:r>
            <a:endParaRPr lang="en-US" b="1" dirty="0">
              <a:solidFill>
                <a:schemeClr val="accent3">
                  <a:lumMod val="75000"/>
                </a:schemeClr>
              </a:solidFill>
            </a:endParaRPr>
          </a:p>
        </p:txBody>
      </p:sp>
      <p:sp>
        <p:nvSpPr>
          <p:cNvPr id="3" name="Content Placeholder 2"/>
          <p:cNvSpPr>
            <a:spLocks noGrp="1"/>
          </p:cNvSpPr>
          <p:nvPr>
            <p:ph type="subTitle" idx="1"/>
          </p:nvPr>
        </p:nvSpPr>
        <p:spPr>
          <a:xfrm>
            <a:off x="914400" y="1905000"/>
            <a:ext cx="7086600" cy="4343400"/>
          </a:xfrm>
        </p:spPr>
        <p:txBody>
          <a:bodyPr>
            <a:noAutofit/>
          </a:bodyPr>
          <a:lstStyle/>
          <a:p>
            <a:pPr marL="342900" lvl="1" indent="-342900"/>
            <a:r>
              <a:rPr lang="en-US" sz="5400" dirty="0" smtClean="0">
                <a:solidFill>
                  <a:schemeClr val="accent3">
                    <a:lumMod val="50000"/>
                  </a:schemeClr>
                </a:solidFill>
                <a:latin typeface="Arial"/>
                <a:cs typeface="Arial"/>
              </a:rPr>
              <a:t>How Familiar Are You with the AHF Benchmarking </a:t>
            </a:r>
            <a:r>
              <a:rPr lang="en-US" sz="5400" i="1" dirty="0" smtClean="0">
                <a:solidFill>
                  <a:schemeClr val="accent3">
                    <a:lumMod val="50000"/>
                  </a:schemeClr>
                </a:solidFill>
                <a:latin typeface="Arial"/>
                <a:cs typeface="Arial"/>
              </a:rPr>
              <a:t>Express</a:t>
            </a:r>
            <a:r>
              <a:rPr lang="en-US" sz="5400" dirty="0" smtClean="0">
                <a:solidFill>
                  <a:schemeClr val="accent3">
                    <a:lumMod val="50000"/>
                  </a:schemeClr>
                </a:solidFill>
                <a:latin typeface="Arial"/>
                <a:cs typeface="Arial"/>
              </a:rPr>
              <a:t> Program?</a:t>
            </a:r>
          </a:p>
          <a:p>
            <a:pPr>
              <a:buNone/>
            </a:pPr>
            <a:endParaRPr lang="en-US" sz="2800" dirty="0" smtClean="0">
              <a:solidFill>
                <a:schemeClr val="accent3">
                  <a:lumMod val="75000"/>
                </a:schemeClr>
              </a:solidFill>
            </a:endParaRPr>
          </a:p>
        </p:txBody>
      </p:sp>
    </p:spTree>
    <p:extLst>
      <p:ext uri="{BB962C8B-B14F-4D97-AF65-F5344CB8AC3E}">
        <p14:creationId xmlns:p14="http://schemas.microsoft.com/office/powerpoint/2010/main" xmlns="" val="30134930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05000"/>
            <a:ext cx="8229600" cy="1524000"/>
          </a:xfrm>
        </p:spPr>
        <p:txBody>
          <a:bodyPr>
            <a:normAutofit/>
          </a:bodyPr>
          <a:lstStyle/>
          <a:p>
            <a:r>
              <a:rPr lang="en-US" sz="5400" dirty="0" smtClean="0">
                <a:solidFill>
                  <a:schemeClr val="accent3">
                    <a:lumMod val="75000"/>
                  </a:schemeClr>
                </a:solidFill>
                <a:latin typeface="Arial"/>
                <a:cs typeface="Arial"/>
              </a:rPr>
              <a:t>A Short Story</a:t>
            </a:r>
            <a:endParaRPr lang="en-US" sz="5400" dirty="0">
              <a:solidFill>
                <a:schemeClr val="accent3">
                  <a:lumMod val="75000"/>
                </a:schemeClr>
              </a:solidFill>
              <a:latin typeface="Arial"/>
              <a:cs typeface="Arial"/>
            </a:endParaRPr>
          </a:p>
        </p:txBody>
      </p:sp>
      <p:sp>
        <p:nvSpPr>
          <p:cNvPr id="3" name="Content Placeholder 2"/>
          <p:cNvSpPr>
            <a:spLocks noGrp="1"/>
          </p:cNvSpPr>
          <p:nvPr>
            <p:ph idx="1"/>
          </p:nvPr>
        </p:nvSpPr>
        <p:spPr>
          <a:xfrm>
            <a:off x="457200" y="3962400"/>
            <a:ext cx="8229600" cy="3001963"/>
          </a:xfrm>
        </p:spPr>
        <p:txBody>
          <a:bodyPr/>
          <a:lstStyle/>
          <a:p>
            <a:pPr marL="0" indent="0" algn="ctr">
              <a:buNone/>
            </a:pPr>
            <a:r>
              <a:rPr lang="en-US" dirty="0">
                <a:solidFill>
                  <a:schemeClr val="accent3">
                    <a:lumMod val="50000"/>
                  </a:schemeClr>
                </a:solidFill>
                <a:hlinkClick r:id="rId3"/>
              </a:rPr>
              <a:t>https://</a:t>
            </a:r>
            <a:r>
              <a:rPr lang="en-US" dirty="0" smtClean="0">
                <a:solidFill>
                  <a:schemeClr val="accent3">
                    <a:lumMod val="50000"/>
                  </a:schemeClr>
                </a:solidFill>
                <a:hlinkClick r:id="rId3"/>
              </a:rPr>
              <a:t>www.youtube.com/watch?v=Uo3AUilwwK4</a:t>
            </a:r>
            <a:endParaRPr lang="en-US" dirty="0" smtClean="0">
              <a:solidFill>
                <a:schemeClr val="accent3">
                  <a:lumMod val="50000"/>
                </a:schemeClr>
              </a:solidFill>
            </a:endParaRPr>
          </a:p>
          <a:p>
            <a:pPr marL="0" indent="0" algn="ctr">
              <a:buNone/>
            </a:pPr>
            <a:endParaRPr lang="en-US" dirty="0">
              <a:solidFill>
                <a:schemeClr val="accent3">
                  <a:lumMod val="50000"/>
                </a:schemeClr>
              </a:solidFill>
            </a:endParaRPr>
          </a:p>
          <a:p>
            <a:pPr marL="0" indent="0" algn="ctr">
              <a:buNone/>
            </a:pPr>
            <a:r>
              <a:rPr lang="en-US" dirty="0" smtClean="0">
                <a:solidFill>
                  <a:schemeClr val="accent3">
                    <a:lumMod val="50000"/>
                  </a:schemeClr>
                </a:solidFill>
              </a:rPr>
              <a:t> </a:t>
            </a:r>
            <a:endParaRPr lang="en-US" dirty="0">
              <a:solidFill>
                <a:schemeClr val="accent3">
                  <a:lumMod val="50000"/>
                </a:schemeClr>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600200"/>
            <a:ext cx="6477000" cy="697468"/>
          </a:xfrm>
        </p:spPr>
        <p:txBody>
          <a:bodyPr>
            <a:normAutofit fontScale="90000"/>
          </a:bodyPr>
          <a:lstStyle/>
          <a:p>
            <a:r>
              <a:rPr lang="en-US" dirty="0" smtClean="0">
                <a:solidFill>
                  <a:schemeClr val="accent3">
                    <a:lumMod val="75000"/>
                  </a:schemeClr>
                </a:solidFill>
                <a:latin typeface="Narkisim" panose="020E0502050101010101" pitchFamily="34" charset="-79"/>
                <a:cs typeface="Narkisim" panose="020E0502050101010101" pitchFamily="34" charset="-79"/>
              </a:rPr>
              <a:t>Supporting Characters</a:t>
            </a:r>
            <a:endParaRPr lang="en-US" dirty="0">
              <a:solidFill>
                <a:schemeClr val="accent3">
                  <a:lumMod val="75000"/>
                </a:schemeClr>
              </a:solidFill>
              <a:latin typeface="Narkisim" panose="020E0502050101010101" pitchFamily="34" charset="-79"/>
              <a:cs typeface="Narkisim" panose="020E0502050101010101" pitchFamily="34" charset="-79"/>
            </a:endParaRPr>
          </a:p>
        </p:txBody>
      </p:sp>
      <p:sp>
        <p:nvSpPr>
          <p:cNvPr id="3" name="Content Placeholder 2"/>
          <p:cNvSpPr>
            <a:spLocks noGrp="1"/>
          </p:cNvSpPr>
          <p:nvPr>
            <p:ph idx="1"/>
          </p:nvPr>
        </p:nvSpPr>
        <p:spPr>
          <a:xfrm>
            <a:off x="381000" y="2438400"/>
            <a:ext cx="8229600" cy="4297363"/>
          </a:xfrm>
        </p:spPr>
        <p:txBody>
          <a:bodyPr>
            <a:normAutofit/>
          </a:bodyPr>
          <a:lstStyle/>
          <a:p>
            <a:r>
              <a:rPr lang="en-US" dirty="0" smtClean="0">
                <a:sym typeface="Wingdings" panose="05000000000000000000" pitchFamily="2" charset="2"/>
              </a:rPr>
              <a:t>Flexible online platform with access to historical data</a:t>
            </a:r>
          </a:p>
          <a:p>
            <a:pPr marL="0" indent="0">
              <a:buNone/>
            </a:pPr>
            <a:endParaRPr lang="en-US" dirty="0" smtClean="0">
              <a:sym typeface="Wingdings" panose="05000000000000000000" pitchFamily="2" charset="2"/>
            </a:endParaRPr>
          </a:p>
          <a:p>
            <a:r>
              <a:rPr lang="en-US" dirty="0" smtClean="0">
                <a:sym typeface="Wingdings" panose="05000000000000000000" pitchFamily="2" charset="2"/>
              </a:rPr>
              <a:t>Traditional Benchmarking is a FREE member benefit</a:t>
            </a:r>
          </a:p>
          <a:p>
            <a:endParaRPr lang="en-US" dirty="0">
              <a:sym typeface="Wingdings" panose="05000000000000000000" pitchFamily="2" charset="2"/>
            </a:endParaRPr>
          </a:p>
          <a:p>
            <a:r>
              <a:rPr lang="en-US" dirty="0" smtClean="0">
                <a:sym typeface="Wingdings" panose="05000000000000000000" pitchFamily="2" charset="2"/>
              </a:rPr>
              <a:t>Mentors and Benchmarking Committee</a:t>
            </a:r>
          </a:p>
          <a:p>
            <a:endParaRPr lang="en-US" dirty="0" smtClean="0"/>
          </a:p>
          <a:p>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0"/>
            <a:ext cx="8229600" cy="1066800"/>
          </a:xfrm>
        </p:spPr>
        <p:txBody>
          <a:bodyPr>
            <a:normAutofit/>
          </a:bodyPr>
          <a:lstStyle/>
          <a:p>
            <a:r>
              <a:rPr lang="en-US" sz="4000" dirty="0" smtClean="0">
                <a:solidFill>
                  <a:schemeClr val="accent3">
                    <a:lumMod val="75000"/>
                  </a:schemeClr>
                </a:solidFill>
                <a:latin typeface="Arial"/>
                <a:cs typeface="Arial"/>
              </a:rPr>
              <a:t>Be the Lead Character</a:t>
            </a:r>
            <a:endParaRPr lang="en-US" sz="4000" dirty="0">
              <a:solidFill>
                <a:schemeClr val="accent3">
                  <a:lumMod val="75000"/>
                </a:schemeClr>
              </a:solidFill>
              <a:latin typeface="Arial"/>
              <a:cs typeface="Arial"/>
            </a:endParaRPr>
          </a:p>
        </p:txBody>
      </p:sp>
      <p:sp>
        <p:nvSpPr>
          <p:cNvPr id="3" name="Content Placeholder 2"/>
          <p:cNvSpPr>
            <a:spLocks noGrp="1"/>
          </p:cNvSpPr>
          <p:nvPr>
            <p:ph idx="1"/>
          </p:nvPr>
        </p:nvSpPr>
        <p:spPr>
          <a:xfrm>
            <a:off x="457200" y="2438400"/>
            <a:ext cx="8229600" cy="4343400"/>
          </a:xfrm>
        </p:spPr>
        <p:txBody>
          <a:bodyPr>
            <a:normAutofit lnSpcReduction="10000"/>
          </a:bodyPr>
          <a:lstStyle/>
          <a:p>
            <a:r>
              <a:rPr lang="en-US" dirty="0" smtClean="0">
                <a:solidFill>
                  <a:srgbClr val="000000"/>
                </a:solidFill>
              </a:rPr>
              <a:t>Influence others in your organization </a:t>
            </a:r>
          </a:p>
          <a:p>
            <a:pPr marL="0" indent="0">
              <a:buNone/>
            </a:pPr>
            <a:r>
              <a:rPr lang="en-US" dirty="0" smtClean="0">
                <a:solidFill>
                  <a:srgbClr val="000000"/>
                </a:solidFill>
              </a:rPr>
              <a:t> </a:t>
            </a:r>
          </a:p>
          <a:p>
            <a:r>
              <a:rPr lang="en-US" dirty="0" smtClean="0">
                <a:solidFill>
                  <a:srgbClr val="000000"/>
                </a:solidFill>
              </a:rPr>
              <a:t>Write your own story vs. others writing it for you </a:t>
            </a:r>
          </a:p>
          <a:p>
            <a:pPr marL="0" indent="0">
              <a:buNone/>
            </a:pPr>
            <a:endParaRPr lang="en-US" sz="2800" i="1" dirty="0" smtClean="0">
              <a:solidFill>
                <a:srgbClr val="000000"/>
              </a:solidFill>
            </a:endParaRPr>
          </a:p>
          <a:p>
            <a:r>
              <a:rPr lang="en-US" dirty="0" smtClean="0">
                <a:solidFill>
                  <a:srgbClr val="000000"/>
                </a:solidFill>
              </a:rPr>
              <a:t>Understand your operations’ impact</a:t>
            </a:r>
          </a:p>
          <a:p>
            <a:pPr marL="0" indent="0">
              <a:buNone/>
            </a:pPr>
            <a:r>
              <a:rPr lang="en-US" dirty="0" smtClean="0">
                <a:solidFill>
                  <a:srgbClr val="000000"/>
                </a:solidFill>
              </a:rPr>
              <a:t> </a:t>
            </a:r>
            <a:endParaRPr lang="en-US" sz="2800" i="1" dirty="0" smtClean="0">
              <a:solidFill>
                <a:srgbClr val="000000"/>
              </a:solidFill>
            </a:endParaRPr>
          </a:p>
          <a:p>
            <a:r>
              <a:rPr lang="en-US" dirty="0" smtClean="0">
                <a:solidFill>
                  <a:srgbClr val="000000"/>
                </a:solidFill>
              </a:rPr>
              <a:t>Solicit the right partners for support</a:t>
            </a:r>
            <a:endParaRPr lang="en-US" sz="2800" i="1" dirty="0" smtClean="0">
              <a:solidFill>
                <a:srgbClr val="000000"/>
              </a:solidFill>
            </a:endParaRPr>
          </a:p>
          <a:p>
            <a:endParaRPr lang="en-US" dirty="0" smtClean="0">
              <a:solidFill>
                <a:schemeClr val="accent3">
                  <a:lumMod val="50000"/>
                </a:schemeClr>
              </a:solidFill>
            </a:endParaRPr>
          </a:p>
          <a:p>
            <a:endParaRPr lang="en-US" dirty="0" smtClean="0">
              <a:solidFill>
                <a:schemeClr val="accent3">
                  <a:lumMod val="50000"/>
                </a:schemeClr>
              </a:solidFill>
            </a:endParaRPr>
          </a:p>
          <a:p>
            <a:endParaRPr lang="en-US" dirty="0" smtClean="0">
              <a:solidFill>
                <a:schemeClr val="accent3">
                  <a:lumMod val="50000"/>
                </a:schemeClr>
              </a:solidFill>
            </a:endParaRPr>
          </a:p>
          <a:p>
            <a:endParaRPr lang="en-US" dirty="0">
              <a:solidFill>
                <a:schemeClr val="accent3">
                  <a:lumMod val="50000"/>
                </a:schemeClr>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2155</Words>
  <Application>Microsoft Office PowerPoint</Application>
  <PresentationFormat>On-screen Show (4:3)</PresentationFormat>
  <Paragraphs>276</Paragraphs>
  <Slides>24</Slides>
  <Notes>24</Notes>
  <HiddenSlides>0</HiddenSlides>
  <MMClips>0</MMClips>
  <ScaleCrop>false</ScaleCrop>
  <HeadingPairs>
    <vt:vector size="4" baseType="variant">
      <vt:variant>
        <vt:lpstr>Theme</vt:lpstr>
      </vt:variant>
      <vt:variant>
        <vt:i4>2</vt:i4>
      </vt:variant>
      <vt:variant>
        <vt:lpstr>Slide Titles</vt:lpstr>
      </vt:variant>
      <vt:variant>
        <vt:i4>24</vt:i4>
      </vt:variant>
    </vt:vector>
  </HeadingPairs>
  <TitlesOfParts>
    <vt:vector size="26" baseType="lpstr">
      <vt:lpstr>Office Theme</vt:lpstr>
      <vt:lpstr>Custom Design</vt:lpstr>
      <vt:lpstr>Slide 1</vt:lpstr>
      <vt:lpstr>Benchmarking   The Art of Using Numbers to Tell Your Self-Operated Story</vt:lpstr>
      <vt:lpstr>What is Benchmarking?</vt:lpstr>
      <vt:lpstr>Discipline of Benchmarking</vt:lpstr>
      <vt:lpstr>AHF Benchmarking Express</vt:lpstr>
      <vt:lpstr> </vt:lpstr>
      <vt:lpstr>A Short Story</vt:lpstr>
      <vt:lpstr>Supporting Characters</vt:lpstr>
      <vt:lpstr>Be the Lead Character</vt:lpstr>
      <vt:lpstr>Key Performance Indicators</vt:lpstr>
      <vt:lpstr>Chapters In Your Story  - KPI</vt:lpstr>
      <vt:lpstr>What chapters are important to your administrators?</vt:lpstr>
      <vt:lpstr>Telling Your Story</vt:lpstr>
      <vt:lpstr>Slide 14</vt:lpstr>
      <vt:lpstr>Benchmark Reports–Visual Aids  </vt:lpstr>
      <vt:lpstr>Benchmark Reports–Visual Aids </vt:lpstr>
      <vt:lpstr>Trend Report</vt:lpstr>
      <vt:lpstr>Benchmark Reporting </vt:lpstr>
      <vt:lpstr>Benchmark Monthly Report</vt:lpstr>
      <vt:lpstr> Enhanced Dashboard</vt:lpstr>
      <vt:lpstr>Core Conflict</vt:lpstr>
      <vt:lpstr>Running the Credits</vt:lpstr>
      <vt:lpstr>Will you be the hero of your self-operated foodservice story?</vt:lpstr>
      <vt:lpstr>Resources</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2016-05-12T17:36:52Z</dcterms:created>
  <dcterms:modified xsi:type="dcterms:W3CDTF">2016-05-18T00:47:48Z</dcterms:modified>
</cp:coreProperties>
</file>